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8" r:id="rId4"/>
    <p:sldId id="280" r:id="rId5"/>
    <p:sldId id="259" r:id="rId6"/>
    <p:sldId id="260" r:id="rId7"/>
    <p:sldId id="261" r:id="rId8"/>
    <p:sldId id="263" r:id="rId9"/>
    <p:sldId id="264" r:id="rId10"/>
    <p:sldId id="281" r:id="rId11"/>
    <p:sldId id="262" r:id="rId12"/>
    <p:sldId id="265" r:id="rId13"/>
    <p:sldId id="266" r:id="rId14"/>
    <p:sldId id="267" r:id="rId15"/>
    <p:sldId id="268" r:id="rId16"/>
    <p:sldId id="269" r:id="rId17"/>
    <p:sldId id="27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65128B7-8BBC-429E-8DBC-10D4A13183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2E8256B-F1BA-429F-A684-B46F8DB245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144B41-F9E0-4662-AD50-93D5D1B71591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1A4C01-95FD-4732-A044-F11C1B6C23D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C13EDF-8EA0-4AEC-B7C6-1ACC0B9AFA8C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9D6053-40E0-4700-93E9-1EA903A62A31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5F0EBB-94CF-4C22-B502-43CF2E3B600F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9EFB98-6891-4D0E-98D8-DAF00E1ED222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D98009-1A2C-4E07-8C1F-335D62F56DA3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582354-8BD5-4299-BFAD-CC29962F810C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22DE00-C76C-4E96-9790-4C78CA573FE2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537785-C012-4CC8-95A3-DF963EB880DE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8C9AB8-4B2B-416B-8972-E14CC9E7136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43CCA0-AAF3-43D9-881A-E2A7ED01BB5E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F6988F-FD47-42EC-844B-8FC2E6470697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AF53D2-F3BF-4613-BD85-87B2570E4C3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8C2BB5-3D98-4899-9C2A-7976A48E5601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1BD53D-E49B-489A-88DB-EF11F884C9D4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A54ADD-5D2A-4C3B-A1F3-A3D281D47FE8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6BEBB4-6F30-4221-8AAB-1DFA1F138070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0E09B2-FEF3-4AD9-A71B-72E68ED5DCBD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AB8549-21CA-4CDF-9D30-F7D0606E6AD4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89DB68-508C-4F82-9A67-DCA649813448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133022-BE85-4B01-A933-AE9E012559D4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D16D68-6206-4E68-A389-1C2805F68FE6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175" y="0"/>
            <a:ext cx="9147175" cy="6867525"/>
            <a:chOff x="-2" y="0"/>
            <a:chExt cx="5762" cy="4326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-2" y="0"/>
              <a:ext cx="5712" cy="4326"/>
              <a:chOff x="-2" y="0"/>
              <a:chExt cx="5712" cy="4326"/>
            </a:xfrm>
          </p:grpSpPr>
          <p:sp>
            <p:nvSpPr>
              <p:cNvPr id="8" name="Rectangle 4"/>
              <p:cNvSpPr>
                <a:spLocks noChangeArrowheads="1"/>
              </p:cNvSpPr>
              <p:nvPr/>
            </p:nvSpPr>
            <p:spPr bwMode="auto">
              <a:xfrm>
                <a:off x="-2" y="0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1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2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3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4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Rectangle 10"/>
              <p:cNvSpPr>
                <a:spLocks noChangeArrowheads="1"/>
              </p:cNvSpPr>
              <p:nvPr/>
            </p:nvSpPr>
            <p:spPr bwMode="auto">
              <a:xfrm>
                <a:off x="5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Rectangle 11"/>
              <p:cNvSpPr>
                <a:spLocks noChangeArrowheads="1"/>
              </p:cNvSpPr>
              <p:nvPr/>
            </p:nvSpPr>
            <p:spPr bwMode="auto">
              <a:xfrm>
                <a:off x="6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Rectangle 12"/>
              <p:cNvSpPr>
                <a:spLocks noChangeArrowheads="1"/>
              </p:cNvSpPr>
              <p:nvPr/>
            </p:nvSpPr>
            <p:spPr bwMode="auto">
              <a:xfrm>
                <a:off x="7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" name="Rectangle 13"/>
              <p:cNvSpPr>
                <a:spLocks noChangeArrowheads="1"/>
              </p:cNvSpPr>
              <p:nvPr/>
            </p:nvSpPr>
            <p:spPr bwMode="auto">
              <a:xfrm>
                <a:off x="8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9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9" name="Rectangle 15"/>
              <p:cNvSpPr>
                <a:spLocks noChangeArrowheads="1"/>
              </p:cNvSpPr>
              <p:nvPr/>
            </p:nvSpPr>
            <p:spPr bwMode="auto">
              <a:xfrm>
                <a:off x="10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0" name="Rectangle 16"/>
              <p:cNvSpPr>
                <a:spLocks noChangeArrowheads="1"/>
              </p:cNvSpPr>
              <p:nvPr/>
            </p:nvSpPr>
            <p:spPr bwMode="auto">
              <a:xfrm>
                <a:off x="11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auto">
              <a:xfrm>
                <a:off x="12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13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Rectangle 19"/>
              <p:cNvSpPr>
                <a:spLocks noChangeArrowheads="1"/>
              </p:cNvSpPr>
              <p:nvPr/>
            </p:nvSpPr>
            <p:spPr bwMode="auto">
              <a:xfrm>
                <a:off x="14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Rectangle 20"/>
              <p:cNvSpPr>
                <a:spLocks noChangeArrowheads="1"/>
              </p:cNvSpPr>
              <p:nvPr/>
            </p:nvSpPr>
            <p:spPr bwMode="auto">
              <a:xfrm>
                <a:off x="15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Rectangle 21"/>
              <p:cNvSpPr>
                <a:spLocks noChangeArrowheads="1"/>
              </p:cNvSpPr>
              <p:nvPr/>
            </p:nvSpPr>
            <p:spPr bwMode="auto">
              <a:xfrm>
                <a:off x="16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Rectangle 22"/>
              <p:cNvSpPr>
                <a:spLocks noChangeArrowheads="1"/>
              </p:cNvSpPr>
              <p:nvPr/>
            </p:nvSpPr>
            <p:spPr bwMode="auto">
              <a:xfrm>
                <a:off x="17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18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8" name="Rectangle 24"/>
              <p:cNvSpPr>
                <a:spLocks noChangeArrowheads="1"/>
              </p:cNvSpPr>
              <p:nvPr/>
            </p:nvSpPr>
            <p:spPr bwMode="auto">
              <a:xfrm>
                <a:off x="19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Rectangle 25"/>
              <p:cNvSpPr>
                <a:spLocks noChangeArrowheads="1"/>
              </p:cNvSpPr>
              <p:nvPr/>
            </p:nvSpPr>
            <p:spPr bwMode="auto">
              <a:xfrm>
                <a:off x="20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Rectangle 26"/>
              <p:cNvSpPr>
                <a:spLocks noChangeArrowheads="1"/>
              </p:cNvSpPr>
              <p:nvPr/>
            </p:nvSpPr>
            <p:spPr bwMode="auto">
              <a:xfrm>
                <a:off x="21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Rectangle 27"/>
              <p:cNvSpPr>
                <a:spLocks noChangeArrowheads="1"/>
              </p:cNvSpPr>
              <p:nvPr/>
            </p:nvSpPr>
            <p:spPr bwMode="auto">
              <a:xfrm>
                <a:off x="22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Rectangle 28"/>
              <p:cNvSpPr>
                <a:spLocks noChangeArrowheads="1"/>
              </p:cNvSpPr>
              <p:nvPr/>
            </p:nvSpPr>
            <p:spPr bwMode="auto">
              <a:xfrm>
                <a:off x="23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Rectangle 29"/>
              <p:cNvSpPr>
                <a:spLocks noChangeArrowheads="1"/>
              </p:cNvSpPr>
              <p:nvPr/>
            </p:nvSpPr>
            <p:spPr bwMode="auto">
              <a:xfrm>
                <a:off x="23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Rectangle 30"/>
              <p:cNvSpPr>
                <a:spLocks noChangeArrowheads="1"/>
              </p:cNvSpPr>
              <p:nvPr/>
            </p:nvSpPr>
            <p:spPr bwMode="auto">
              <a:xfrm>
                <a:off x="24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Rectangle 31"/>
              <p:cNvSpPr>
                <a:spLocks noChangeArrowheads="1"/>
              </p:cNvSpPr>
              <p:nvPr/>
            </p:nvSpPr>
            <p:spPr bwMode="auto">
              <a:xfrm>
                <a:off x="25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Rectangle 32"/>
              <p:cNvSpPr>
                <a:spLocks noChangeArrowheads="1"/>
              </p:cNvSpPr>
              <p:nvPr/>
            </p:nvSpPr>
            <p:spPr bwMode="auto">
              <a:xfrm>
                <a:off x="26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Rectangle 33"/>
              <p:cNvSpPr>
                <a:spLocks noChangeArrowheads="1"/>
              </p:cNvSpPr>
              <p:nvPr/>
            </p:nvSpPr>
            <p:spPr bwMode="auto">
              <a:xfrm>
                <a:off x="27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Rectangle 34"/>
              <p:cNvSpPr>
                <a:spLocks noChangeArrowheads="1"/>
              </p:cNvSpPr>
              <p:nvPr/>
            </p:nvSpPr>
            <p:spPr bwMode="auto">
              <a:xfrm>
                <a:off x="28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Rectangle 35"/>
              <p:cNvSpPr>
                <a:spLocks noChangeArrowheads="1"/>
              </p:cNvSpPr>
              <p:nvPr/>
            </p:nvSpPr>
            <p:spPr bwMode="auto">
              <a:xfrm>
                <a:off x="29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Rectangle 36"/>
              <p:cNvSpPr>
                <a:spLocks noChangeArrowheads="1"/>
              </p:cNvSpPr>
              <p:nvPr/>
            </p:nvSpPr>
            <p:spPr bwMode="auto">
              <a:xfrm>
                <a:off x="30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Rectangle 37"/>
              <p:cNvSpPr>
                <a:spLocks noChangeArrowheads="1"/>
              </p:cNvSpPr>
              <p:nvPr/>
            </p:nvSpPr>
            <p:spPr bwMode="auto">
              <a:xfrm>
                <a:off x="31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Rectangle 38"/>
              <p:cNvSpPr>
                <a:spLocks noChangeArrowheads="1"/>
              </p:cNvSpPr>
              <p:nvPr/>
            </p:nvSpPr>
            <p:spPr bwMode="auto">
              <a:xfrm>
                <a:off x="32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Rectangle 39"/>
              <p:cNvSpPr>
                <a:spLocks noChangeArrowheads="1"/>
              </p:cNvSpPr>
              <p:nvPr/>
            </p:nvSpPr>
            <p:spPr bwMode="auto">
              <a:xfrm>
                <a:off x="33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Rectangle 40"/>
              <p:cNvSpPr>
                <a:spLocks noChangeArrowheads="1"/>
              </p:cNvSpPr>
              <p:nvPr/>
            </p:nvSpPr>
            <p:spPr bwMode="auto">
              <a:xfrm>
                <a:off x="34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Rectangle 41"/>
              <p:cNvSpPr>
                <a:spLocks noChangeArrowheads="1"/>
              </p:cNvSpPr>
              <p:nvPr/>
            </p:nvSpPr>
            <p:spPr bwMode="auto">
              <a:xfrm>
                <a:off x="35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Rectangle 42"/>
              <p:cNvSpPr>
                <a:spLocks noChangeArrowheads="1"/>
              </p:cNvSpPr>
              <p:nvPr/>
            </p:nvSpPr>
            <p:spPr bwMode="auto">
              <a:xfrm>
                <a:off x="36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7" name="Rectangle 43"/>
              <p:cNvSpPr>
                <a:spLocks noChangeArrowheads="1"/>
              </p:cNvSpPr>
              <p:nvPr/>
            </p:nvSpPr>
            <p:spPr bwMode="auto">
              <a:xfrm>
                <a:off x="37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8" name="Rectangle 44"/>
              <p:cNvSpPr>
                <a:spLocks noChangeArrowheads="1"/>
              </p:cNvSpPr>
              <p:nvPr/>
            </p:nvSpPr>
            <p:spPr bwMode="auto">
              <a:xfrm>
                <a:off x="38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" name="Rectangle 45"/>
              <p:cNvSpPr>
                <a:spLocks noChangeArrowheads="1"/>
              </p:cNvSpPr>
              <p:nvPr/>
            </p:nvSpPr>
            <p:spPr bwMode="auto">
              <a:xfrm>
                <a:off x="39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0" name="Rectangle 46"/>
              <p:cNvSpPr>
                <a:spLocks noChangeArrowheads="1"/>
              </p:cNvSpPr>
              <p:nvPr/>
            </p:nvSpPr>
            <p:spPr bwMode="auto">
              <a:xfrm>
                <a:off x="40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" name="Rectangle 47"/>
              <p:cNvSpPr>
                <a:spLocks noChangeArrowheads="1"/>
              </p:cNvSpPr>
              <p:nvPr/>
            </p:nvSpPr>
            <p:spPr bwMode="auto">
              <a:xfrm>
                <a:off x="41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2" name="Rectangle 48"/>
              <p:cNvSpPr>
                <a:spLocks noChangeArrowheads="1"/>
              </p:cNvSpPr>
              <p:nvPr/>
            </p:nvSpPr>
            <p:spPr bwMode="auto">
              <a:xfrm>
                <a:off x="42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" name="Rectangle 49"/>
              <p:cNvSpPr>
                <a:spLocks noChangeArrowheads="1"/>
              </p:cNvSpPr>
              <p:nvPr/>
            </p:nvSpPr>
            <p:spPr bwMode="auto">
              <a:xfrm>
                <a:off x="43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4" name="Rectangle 50"/>
              <p:cNvSpPr>
                <a:spLocks noChangeArrowheads="1"/>
              </p:cNvSpPr>
              <p:nvPr/>
            </p:nvSpPr>
            <p:spPr bwMode="auto">
              <a:xfrm>
                <a:off x="44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5" name="Rectangle 51"/>
              <p:cNvSpPr>
                <a:spLocks noChangeArrowheads="1"/>
              </p:cNvSpPr>
              <p:nvPr/>
            </p:nvSpPr>
            <p:spPr bwMode="auto">
              <a:xfrm>
                <a:off x="45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6" name="Rectangle 52"/>
              <p:cNvSpPr>
                <a:spLocks noChangeArrowheads="1"/>
              </p:cNvSpPr>
              <p:nvPr/>
            </p:nvSpPr>
            <p:spPr bwMode="auto">
              <a:xfrm>
                <a:off x="46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7" name="Rectangle 53"/>
              <p:cNvSpPr>
                <a:spLocks noChangeArrowheads="1"/>
              </p:cNvSpPr>
              <p:nvPr/>
            </p:nvSpPr>
            <p:spPr bwMode="auto">
              <a:xfrm>
                <a:off x="47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Rectangle 54"/>
              <p:cNvSpPr>
                <a:spLocks noChangeArrowheads="1"/>
              </p:cNvSpPr>
              <p:nvPr/>
            </p:nvSpPr>
            <p:spPr bwMode="auto">
              <a:xfrm>
                <a:off x="47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Rectangle 55"/>
              <p:cNvSpPr>
                <a:spLocks noChangeArrowheads="1"/>
              </p:cNvSpPr>
              <p:nvPr/>
            </p:nvSpPr>
            <p:spPr bwMode="auto">
              <a:xfrm>
                <a:off x="48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" name="Rectangle 56"/>
              <p:cNvSpPr>
                <a:spLocks noChangeArrowheads="1"/>
              </p:cNvSpPr>
              <p:nvPr/>
            </p:nvSpPr>
            <p:spPr bwMode="auto">
              <a:xfrm>
                <a:off x="49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Rectangle 57"/>
              <p:cNvSpPr>
                <a:spLocks noChangeArrowheads="1"/>
              </p:cNvSpPr>
              <p:nvPr/>
            </p:nvSpPr>
            <p:spPr bwMode="auto">
              <a:xfrm>
                <a:off x="50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Rectangle 58"/>
              <p:cNvSpPr>
                <a:spLocks noChangeArrowheads="1"/>
              </p:cNvSpPr>
              <p:nvPr/>
            </p:nvSpPr>
            <p:spPr bwMode="auto">
              <a:xfrm>
                <a:off x="51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" name="Rectangle 59"/>
              <p:cNvSpPr>
                <a:spLocks noChangeArrowheads="1"/>
              </p:cNvSpPr>
              <p:nvPr/>
            </p:nvSpPr>
            <p:spPr bwMode="auto">
              <a:xfrm>
                <a:off x="52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" name="Rectangle 60"/>
              <p:cNvSpPr>
                <a:spLocks noChangeArrowheads="1"/>
              </p:cNvSpPr>
              <p:nvPr/>
            </p:nvSpPr>
            <p:spPr bwMode="auto">
              <a:xfrm>
                <a:off x="53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5" name="Rectangle 61"/>
              <p:cNvSpPr>
                <a:spLocks noChangeArrowheads="1"/>
              </p:cNvSpPr>
              <p:nvPr/>
            </p:nvSpPr>
            <p:spPr bwMode="auto">
              <a:xfrm>
                <a:off x="54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6" name="Rectangle 62"/>
              <p:cNvSpPr>
                <a:spLocks noChangeArrowheads="1"/>
              </p:cNvSpPr>
              <p:nvPr/>
            </p:nvSpPr>
            <p:spPr bwMode="auto">
              <a:xfrm>
                <a:off x="55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7" name="Rectangle 63"/>
              <p:cNvSpPr>
                <a:spLocks noChangeArrowheads="1"/>
              </p:cNvSpPr>
              <p:nvPr/>
            </p:nvSpPr>
            <p:spPr bwMode="auto">
              <a:xfrm>
                <a:off x="56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Rectangle 64"/>
            <p:cNvSpPr>
              <a:spLocks noChangeArrowheads="1"/>
            </p:cNvSpPr>
            <p:nvPr userDrawn="1"/>
          </p:nvSpPr>
          <p:spPr bwMode="auto">
            <a:xfrm>
              <a:off x="429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65"/>
            <p:cNvSpPr>
              <a:spLocks noChangeArrowheads="1"/>
            </p:cNvSpPr>
            <p:nvPr userDrawn="1"/>
          </p:nvSpPr>
          <p:spPr bwMode="auto">
            <a:xfrm>
              <a:off x="0" y="0"/>
              <a:ext cx="5760" cy="321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8" name="Rectangle 66"/>
          <p:cNvSpPr>
            <a:spLocks noChangeArrowheads="1"/>
          </p:cNvSpPr>
          <p:nvPr/>
        </p:nvSpPr>
        <p:spPr bwMode="auto">
          <a:xfrm>
            <a:off x="3505200" y="2590800"/>
            <a:ext cx="4892675" cy="76200"/>
          </a:xfrm>
          <a:prstGeom prst="rect">
            <a:avLst/>
          </a:prstGeom>
          <a:solidFill>
            <a:schemeClr val="hlink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/>
          </a:p>
        </p:txBody>
      </p:sp>
      <p:sp>
        <p:nvSpPr>
          <p:cNvPr id="416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779463" y="1096963"/>
            <a:ext cx="7678737" cy="14319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021138" y="2860675"/>
            <a:ext cx="4437062" cy="31146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3C73F-109C-446A-AB70-ABE5E3A4E7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8FC07-C390-413A-A5C9-A0C1DE3B71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4CBBC-5F6C-4F4D-B6CC-8977795C18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05000"/>
            <a:ext cx="39782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1905000"/>
            <a:ext cx="3979862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68945-4E95-45FD-B399-78FA3B437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BB4D5-6904-47F2-BB07-3B831ABD5B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0DE12-8D7E-462C-AE97-7075C8C83D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564E8-FED1-48DB-A28E-C4DDA35A07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9867E-1786-4258-9E0F-1FA89B89C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40802-BEFC-445D-A9B1-BD31ADA85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B6103-CDD2-4C46-B3C4-2883335022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4525" y="192088"/>
            <a:ext cx="2039938" cy="59039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1538" y="192088"/>
            <a:ext cx="5970587" cy="59039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9ED5E-D908-455E-A6FA-49896AAA4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538" y="192088"/>
            <a:ext cx="8162925" cy="14319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2813" y="1905000"/>
            <a:ext cx="3978275" cy="41910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3488" y="1905000"/>
            <a:ext cx="3979862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36DAC-8FC1-4BD1-B89E-295290F9B9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7175" cy="6867525"/>
            <a:chOff x="0" y="0"/>
            <a:chExt cx="5762" cy="4326"/>
          </a:xfrm>
        </p:grpSpPr>
        <p:sp>
          <p:nvSpPr>
            <p:cNvPr id="3075" name="Rectangle 3"/>
            <p:cNvSpPr>
              <a:spLocks noChangeArrowheads="1"/>
            </p:cNvSpPr>
            <p:nvPr userDrawn="1"/>
          </p:nvSpPr>
          <p:spPr bwMode="hidden">
            <a:xfrm>
              <a:off x="0" y="0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6" name="Rectangle 4"/>
            <p:cNvSpPr>
              <a:spLocks noChangeArrowheads="1"/>
            </p:cNvSpPr>
            <p:nvPr userDrawn="1"/>
          </p:nvSpPr>
          <p:spPr bwMode="hidden">
            <a:xfrm>
              <a:off x="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7" name="Rectangle 5"/>
            <p:cNvSpPr>
              <a:spLocks noChangeArrowheads="1"/>
            </p:cNvSpPr>
            <p:nvPr userDrawn="1"/>
          </p:nvSpPr>
          <p:spPr bwMode="hidden">
            <a:xfrm>
              <a:off x="1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8" name="Rectangle 6"/>
            <p:cNvSpPr>
              <a:spLocks noChangeArrowheads="1"/>
            </p:cNvSpPr>
            <p:nvPr userDrawn="1"/>
          </p:nvSpPr>
          <p:spPr bwMode="hidden">
            <a:xfrm>
              <a:off x="2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9" name="Rectangle 7"/>
            <p:cNvSpPr>
              <a:spLocks noChangeArrowheads="1"/>
            </p:cNvSpPr>
            <p:nvPr userDrawn="1"/>
          </p:nvSpPr>
          <p:spPr bwMode="hidden">
            <a:xfrm>
              <a:off x="3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0" name="Rectangle 8"/>
            <p:cNvSpPr>
              <a:spLocks noChangeArrowheads="1"/>
            </p:cNvSpPr>
            <p:nvPr userDrawn="1"/>
          </p:nvSpPr>
          <p:spPr bwMode="hidden">
            <a:xfrm>
              <a:off x="4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1" name="Rectangle 9"/>
            <p:cNvSpPr>
              <a:spLocks noChangeArrowheads="1"/>
            </p:cNvSpPr>
            <p:nvPr userDrawn="1"/>
          </p:nvSpPr>
          <p:spPr bwMode="hidden">
            <a:xfrm>
              <a:off x="5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2" name="Rectangle 10"/>
            <p:cNvSpPr>
              <a:spLocks noChangeArrowheads="1"/>
            </p:cNvSpPr>
            <p:nvPr userDrawn="1"/>
          </p:nvSpPr>
          <p:spPr bwMode="hidden">
            <a:xfrm>
              <a:off x="6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3" name="Rectangle 11"/>
            <p:cNvSpPr>
              <a:spLocks noChangeArrowheads="1"/>
            </p:cNvSpPr>
            <p:nvPr userDrawn="1"/>
          </p:nvSpPr>
          <p:spPr bwMode="hidden">
            <a:xfrm>
              <a:off x="7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4" name="Rectangle 12"/>
            <p:cNvSpPr>
              <a:spLocks noChangeArrowheads="1"/>
            </p:cNvSpPr>
            <p:nvPr userDrawn="1"/>
          </p:nvSpPr>
          <p:spPr bwMode="hidden">
            <a:xfrm>
              <a:off x="8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5" name="Rectangle 13"/>
            <p:cNvSpPr>
              <a:spLocks noChangeArrowheads="1"/>
            </p:cNvSpPr>
            <p:nvPr userDrawn="1"/>
          </p:nvSpPr>
          <p:spPr bwMode="hidden">
            <a:xfrm>
              <a:off x="96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6" name="Rectangle 14"/>
            <p:cNvSpPr>
              <a:spLocks noChangeArrowheads="1"/>
            </p:cNvSpPr>
            <p:nvPr userDrawn="1"/>
          </p:nvSpPr>
          <p:spPr bwMode="hidden">
            <a:xfrm>
              <a:off x="105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7" name="Rectangle 15"/>
            <p:cNvSpPr>
              <a:spLocks noChangeArrowheads="1"/>
            </p:cNvSpPr>
            <p:nvPr userDrawn="1"/>
          </p:nvSpPr>
          <p:spPr bwMode="hidden">
            <a:xfrm>
              <a:off x="115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8" name="Rectangle 16"/>
            <p:cNvSpPr>
              <a:spLocks noChangeArrowheads="1"/>
            </p:cNvSpPr>
            <p:nvPr userDrawn="1"/>
          </p:nvSpPr>
          <p:spPr bwMode="hidden">
            <a:xfrm>
              <a:off x="124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9" name="Rectangle 17"/>
            <p:cNvSpPr>
              <a:spLocks noChangeArrowheads="1"/>
            </p:cNvSpPr>
            <p:nvPr userDrawn="1"/>
          </p:nvSpPr>
          <p:spPr bwMode="hidden">
            <a:xfrm>
              <a:off x="134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0" name="Rectangle 18"/>
            <p:cNvSpPr>
              <a:spLocks noChangeArrowheads="1"/>
            </p:cNvSpPr>
            <p:nvPr userDrawn="1"/>
          </p:nvSpPr>
          <p:spPr bwMode="hidden">
            <a:xfrm>
              <a:off x="144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1" name="Rectangle 19"/>
            <p:cNvSpPr>
              <a:spLocks noChangeArrowheads="1"/>
            </p:cNvSpPr>
            <p:nvPr userDrawn="1"/>
          </p:nvSpPr>
          <p:spPr bwMode="hidden">
            <a:xfrm>
              <a:off x="153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hidden">
            <a:xfrm>
              <a:off x="163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3" name="Rectangle 21"/>
            <p:cNvSpPr>
              <a:spLocks noChangeArrowheads="1"/>
            </p:cNvSpPr>
            <p:nvPr userDrawn="1"/>
          </p:nvSpPr>
          <p:spPr bwMode="hidden">
            <a:xfrm>
              <a:off x="172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hidden">
            <a:xfrm>
              <a:off x="182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5" name="Rectangle 23"/>
            <p:cNvSpPr>
              <a:spLocks noChangeArrowheads="1"/>
            </p:cNvSpPr>
            <p:nvPr userDrawn="1"/>
          </p:nvSpPr>
          <p:spPr bwMode="hidden">
            <a:xfrm>
              <a:off x="192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6" name="Rectangle 24"/>
            <p:cNvSpPr>
              <a:spLocks noChangeArrowheads="1"/>
            </p:cNvSpPr>
            <p:nvPr userDrawn="1"/>
          </p:nvSpPr>
          <p:spPr bwMode="hidden">
            <a:xfrm>
              <a:off x="201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hidden">
            <a:xfrm>
              <a:off x="211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hidden">
            <a:xfrm>
              <a:off x="220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hidden">
            <a:xfrm>
              <a:off x="230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0" name="Rectangle 28"/>
            <p:cNvSpPr>
              <a:spLocks noChangeArrowheads="1"/>
            </p:cNvSpPr>
            <p:nvPr userDrawn="1"/>
          </p:nvSpPr>
          <p:spPr bwMode="hidden">
            <a:xfrm>
              <a:off x="240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1" name="Rectangle 29"/>
            <p:cNvSpPr>
              <a:spLocks noChangeArrowheads="1"/>
            </p:cNvSpPr>
            <p:nvPr userDrawn="1"/>
          </p:nvSpPr>
          <p:spPr bwMode="hidden">
            <a:xfrm>
              <a:off x="24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2" name="Rectangle 30"/>
            <p:cNvSpPr>
              <a:spLocks noChangeArrowheads="1"/>
            </p:cNvSpPr>
            <p:nvPr userDrawn="1"/>
          </p:nvSpPr>
          <p:spPr bwMode="hidden">
            <a:xfrm>
              <a:off x="25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3" name="Rectangle 31"/>
            <p:cNvSpPr>
              <a:spLocks noChangeArrowheads="1"/>
            </p:cNvSpPr>
            <p:nvPr userDrawn="1"/>
          </p:nvSpPr>
          <p:spPr bwMode="hidden">
            <a:xfrm>
              <a:off x="26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4" name="Rectangle 32"/>
            <p:cNvSpPr>
              <a:spLocks noChangeArrowheads="1"/>
            </p:cNvSpPr>
            <p:nvPr userDrawn="1"/>
          </p:nvSpPr>
          <p:spPr bwMode="hidden">
            <a:xfrm>
              <a:off x="27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5" name="Rectangle 33"/>
            <p:cNvSpPr>
              <a:spLocks noChangeArrowheads="1"/>
            </p:cNvSpPr>
            <p:nvPr userDrawn="1"/>
          </p:nvSpPr>
          <p:spPr bwMode="hidden">
            <a:xfrm>
              <a:off x="28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6" name="Rectangle 34"/>
            <p:cNvSpPr>
              <a:spLocks noChangeArrowheads="1"/>
            </p:cNvSpPr>
            <p:nvPr userDrawn="1"/>
          </p:nvSpPr>
          <p:spPr bwMode="hidden">
            <a:xfrm>
              <a:off x="29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7" name="Rectangle 35"/>
            <p:cNvSpPr>
              <a:spLocks noChangeArrowheads="1"/>
            </p:cNvSpPr>
            <p:nvPr userDrawn="1"/>
          </p:nvSpPr>
          <p:spPr bwMode="hidden">
            <a:xfrm>
              <a:off x="30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8" name="Rectangle 36"/>
            <p:cNvSpPr>
              <a:spLocks noChangeArrowheads="1"/>
            </p:cNvSpPr>
            <p:nvPr userDrawn="1"/>
          </p:nvSpPr>
          <p:spPr bwMode="hidden">
            <a:xfrm>
              <a:off x="31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09" name="Rectangle 37"/>
            <p:cNvSpPr>
              <a:spLocks noChangeArrowheads="1"/>
            </p:cNvSpPr>
            <p:nvPr userDrawn="1"/>
          </p:nvSpPr>
          <p:spPr bwMode="hidden">
            <a:xfrm>
              <a:off x="32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0" name="Rectangle 38"/>
            <p:cNvSpPr>
              <a:spLocks noChangeArrowheads="1"/>
            </p:cNvSpPr>
            <p:nvPr userDrawn="1"/>
          </p:nvSpPr>
          <p:spPr bwMode="hidden">
            <a:xfrm>
              <a:off x="336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1" name="Rectangle 39"/>
            <p:cNvSpPr>
              <a:spLocks noChangeArrowheads="1"/>
            </p:cNvSpPr>
            <p:nvPr userDrawn="1"/>
          </p:nvSpPr>
          <p:spPr bwMode="hidden">
            <a:xfrm>
              <a:off x="345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2" name="Rectangle 40"/>
            <p:cNvSpPr>
              <a:spLocks noChangeArrowheads="1"/>
            </p:cNvSpPr>
            <p:nvPr userDrawn="1"/>
          </p:nvSpPr>
          <p:spPr bwMode="hidden">
            <a:xfrm>
              <a:off x="355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3" name="Rectangle 41"/>
            <p:cNvSpPr>
              <a:spLocks noChangeArrowheads="1"/>
            </p:cNvSpPr>
            <p:nvPr userDrawn="1"/>
          </p:nvSpPr>
          <p:spPr bwMode="hidden">
            <a:xfrm>
              <a:off x="364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4" name="Rectangle 42"/>
            <p:cNvSpPr>
              <a:spLocks noChangeArrowheads="1"/>
            </p:cNvSpPr>
            <p:nvPr userDrawn="1"/>
          </p:nvSpPr>
          <p:spPr bwMode="hidden">
            <a:xfrm>
              <a:off x="374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5" name="Rectangle 43"/>
            <p:cNvSpPr>
              <a:spLocks noChangeArrowheads="1"/>
            </p:cNvSpPr>
            <p:nvPr userDrawn="1"/>
          </p:nvSpPr>
          <p:spPr bwMode="hidden">
            <a:xfrm>
              <a:off x="384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6" name="Rectangle 44"/>
            <p:cNvSpPr>
              <a:spLocks noChangeArrowheads="1"/>
            </p:cNvSpPr>
            <p:nvPr userDrawn="1"/>
          </p:nvSpPr>
          <p:spPr bwMode="hidden">
            <a:xfrm>
              <a:off x="393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7" name="Rectangle 45"/>
            <p:cNvSpPr>
              <a:spLocks noChangeArrowheads="1"/>
            </p:cNvSpPr>
            <p:nvPr userDrawn="1"/>
          </p:nvSpPr>
          <p:spPr bwMode="hidden">
            <a:xfrm>
              <a:off x="403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8" name="Rectangle 46"/>
            <p:cNvSpPr>
              <a:spLocks noChangeArrowheads="1"/>
            </p:cNvSpPr>
            <p:nvPr userDrawn="1"/>
          </p:nvSpPr>
          <p:spPr bwMode="hidden">
            <a:xfrm>
              <a:off x="412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19" name="Rectangle 47"/>
            <p:cNvSpPr>
              <a:spLocks noChangeArrowheads="1"/>
            </p:cNvSpPr>
            <p:nvPr userDrawn="1"/>
          </p:nvSpPr>
          <p:spPr bwMode="hidden">
            <a:xfrm>
              <a:off x="422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0" name="Rectangle 48"/>
            <p:cNvSpPr>
              <a:spLocks noChangeArrowheads="1"/>
            </p:cNvSpPr>
            <p:nvPr userDrawn="1"/>
          </p:nvSpPr>
          <p:spPr bwMode="hidden">
            <a:xfrm>
              <a:off x="432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1" name="Rectangle 49"/>
            <p:cNvSpPr>
              <a:spLocks noChangeArrowheads="1"/>
            </p:cNvSpPr>
            <p:nvPr userDrawn="1"/>
          </p:nvSpPr>
          <p:spPr bwMode="hidden">
            <a:xfrm>
              <a:off x="441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2" name="Rectangle 50"/>
            <p:cNvSpPr>
              <a:spLocks noChangeArrowheads="1"/>
            </p:cNvSpPr>
            <p:nvPr userDrawn="1"/>
          </p:nvSpPr>
          <p:spPr bwMode="hidden">
            <a:xfrm>
              <a:off x="451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3" name="Rectangle 51"/>
            <p:cNvSpPr>
              <a:spLocks noChangeArrowheads="1"/>
            </p:cNvSpPr>
            <p:nvPr userDrawn="1"/>
          </p:nvSpPr>
          <p:spPr bwMode="hidden">
            <a:xfrm>
              <a:off x="460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4" name="Rectangle 52"/>
            <p:cNvSpPr>
              <a:spLocks noChangeArrowheads="1"/>
            </p:cNvSpPr>
            <p:nvPr userDrawn="1"/>
          </p:nvSpPr>
          <p:spPr bwMode="hidden">
            <a:xfrm>
              <a:off x="470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5" name="Rectangle 53"/>
            <p:cNvSpPr>
              <a:spLocks noChangeArrowheads="1"/>
            </p:cNvSpPr>
            <p:nvPr userDrawn="1"/>
          </p:nvSpPr>
          <p:spPr bwMode="hidden">
            <a:xfrm>
              <a:off x="480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6" name="Rectangle 54"/>
            <p:cNvSpPr>
              <a:spLocks noChangeArrowheads="1"/>
            </p:cNvSpPr>
            <p:nvPr userDrawn="1"/>
          </p:nvSpPr>
          <p:spPr bwMode="hidden">
            <a:xfrm>
              <a:off x="48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7" name="Rectangle 55"/>
            <p:cNvSpPr>
              <a:spLocks noChangeArrowheads="1"/>
            </p:cNvSpPr>
            <p:nvPr userDrawn="1"/>
          </p:nvSpPr>
          <p:spPr bwMode="hidden">
            <a:xfrm>
              <a:off x="49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8" name="Rectangle 56"/>
            <p:cNvSpPr>
              <a:spLocks noChangeArrowheads="1"/>
            </p:cNvSpPr>
            <p:nvPr userDrawn="1"/>
          </p:nvSpPr>
          <p:spPr bwMode="hidden">
            <a:xfrm>
              <a:off x="50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29" name="Rectangle 57"/>
            <p:cNvSpPr>
              <a:spLocks noChangeArrowheads="1"/>
            </p:cNvSpPr>
            <p:nvPr userDrawn="1"/>
          </p:nvSpPr>
          <p:spPr bwMode="hidden">
            <a:xfrm>
              <a:off x="51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0" name="Rectangle 58"/>
            <p:cNvSpPr>
              <a:spLocks noChangeArrowheads="1"/>
            </p:cNvSpPr>
            <p:nvPr userDrawn="1"/>
          </p:nvSpPr>
          <p:spPr bwMode="hidden">
            <a:xfrm>
              <a:off x="52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1" name="Rectangle 59"/>
            <p:cNvSpPr>
              <a:spLocks noChangeArrowheads="1"/>
            </p:cNvSpPr>
            <p:nvPr userDrawn="1"/>
          </p:nvSpPr>
          <p:spPr bwMode="hidden">
            <a:xfrm>
              <a:off x="53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2" name="Rectangle 60"/>
            <p:cNvSpPr>
              <a:spLocks noChangeArrowheads="1"/>
            </p:cNvSpPr>
            <p:nvPr userDrawn="1"/>
          </p:nvSpPr>
          <p:spPr bwMode="hidden">
            <a:xfrm>
              <a:off x="54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3" name="Rectangle 61"/>
            <p:cNvSpPr>
              <a:spLocks noChangeArrowheads="1"/>
            </p:cNvSpPr>
            <p:nvPr userDrawn="1"/>
          </p:nvSpPr>
          <p:spPr bwMode="hidden">
            <a:xfrm>
              <a:off x="55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4" name="Rectangle 62"/>
            <p:cNvSpPr>
              <a:spLocks noChangeArrowheads="1"/>
            </p:cNvSpPr>
            <p:nvPr userDrawn="1"/>
          </p:nvSpPr>
          <p:spPr bwMode="hidden">
            <a:xfrm>
              <a:off x="56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5" name="Rectangle 63"/>
            <p:cNvSpPr>
              <a:spLocks noChangeArrowheads="1"/>
            </p:cNvSpPr>
            <p:nvPr userDrawn="1"/>
          </p:nvSpPr>
          <p:spPr bwMode="hidden">
            <a:xfrm>
              <a:off x="431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36" name="Rectangle 64"/>
            <p:cNvSpPr>
              <a:spLocks noChangeArrowheads="1"/>
            </p:cNvSpPr>
            <p:nvPr userDrawn="1"/>
          </p:nvSpPr>
          <p:spPr bwMode="blackGray">
            <a:xfrm>
              <a:off x="0" y="1081"/>
              <a:ext cx="4378" cy="47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27" name="Rectangle 65"/>
          <p:cNvSpPr>
            <a:spLocks noGrp="1" noChangeArrowheads="1"/>
          </p:cNvSpPr>
          <p:nvPr>
            <p:ph type="title"/>
          </p:nvPr>
        </p:nvSpPr>
        <p:spPr bwMode="auto">
          <a:xfrm>
            <a:off x="871538" y="192088"/>
            <a:ext cx="816292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6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1905000"/>
            <a:ext cx="8110537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139" name="Rectangle 6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52525" y="62865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40" name="Rectangle 6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90925" y="62865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41" name="Rectangle 6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9925" y="62865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3D48E44-C8F5-4038-88EA-89FD9DA9F0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Preterite or Imperfect?</a:t>
            </a:r>
          </a:p>
        </p:txBody>
      </p:sp>
      <p:sp>
        <p:nvSpPr>
          <p:cNvPr id="1638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819400" y="1905000"/>
            <a:ext cx="6203950" cy="4343400"/>
          </a:xfrm>
        </p:spPr>
        <p:txBody>
          <a:bodyPr/>
          <a:lstStyle/>
          <a:p>
            <a:pPr eaLnBrk="1" hangingPunct="1"/>
            <a:r>
              <a:rPr lang="en-US" sz="2400" smtClean="0"/>
              <a:t>You’ve probably realized that Spanish has lots of tricky “pairs”:</a:t>
            </a:r>
          </a:p>
          <a:p>
            <a:pPr lvl="1" eaLnBrk="1" hangingPunct="1"/>
            <a:r>
              <a:rPr lang="en-US" sz="2000" smtClean="0"/>
              <a:t>Ser/Estar</a:t>
            </a:r>
          </a:p>
          <a:p>
            <a:pPr lvl="1" eaLnBrk="1" hangingPunct="1"/>
            <a:r>
              <a:rPr lang="en-US" sz="2000" smtClean="0"/>
              <a:t>Por/Para</a:t>
            </a:r>
          </a:p>
          <a:p>
            <a:pPr lvl="1" eaLnBrk="1" hangingPunct="1"/>
            <a:r>
              <a:rPr lang="en-US" sz="2000" smtClean="0"/>
              <a:t>Masculine/Feminine</a:t>
            </a:r>
          </a:p>
          <a:p>
            <a:pPr lvl="1" eaLnBrk="1" hangingPunct="1"/>
            <a:r>
              <a:rPr lang="en-US" sz="2000" smtClean="0"/>
              <a:t>Saber/Conocer</a:t>
            </a:r>
          </a:p>
          <a:p>
            <a:pPr eaLnBrk="1" hangingPunct="1"/>
            <a:r>
              <a:rPr lang="en-US" sz="2400" smtClean="0"/>
              <a:t>Here’s another one:</a:t>
            </a:r>
          </a:p>
          <a:p>
            <a:pPr lvl="1" eaLnBrk="1" hangingPunct="1"/>
            <a:r>
              <a:rPr lang="en-US" sz="3600" b="1" smtClean="0"/>
              <a:t>Preterite/Imperfect</a:t>
            </a:r>
          </a:p>
        </p:txBody>
      </p:sp>
      <p:pic>
        <p:nvPicPr>
          <p:cNvPr id="16387" name="Picture 5" descr="sy00478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81000" y="2209800"/>
            <a:ext cx="2759075" cy="3276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Preterite or Imperfect?</a:t>
            </a:r>
          </a:p>
        </p:txBody>
      </p:sp>
      <p:sp>
        <p:nvSpPr>
          <p:cNvPr id="1843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2400" smtClean="0"/>
              <a:t>Spanish has two basic ways to talk about the past:</a:t>
            </a:r>
          </a:p>
          <a:p>
            <a:pPr lvl="1" eaLnBrk="1" hangingPunct="1"/>
            <a:r>
              <a:rPr lang="en-US" sz="2000" smtClean="0"/>
              <a:t>Preterite</a:t>
            </a:r>
          </a:p>
          <a:p>
            <a:pPr lvl="1" eaLnBrk="1" hangingPunct="1"/>
            <a:r>
              <a:rPr lang="en-US" sz="2000" smtClean="0"/>
              <a:t>Imperfect </a:t>
            </a:r>
          </a:p>
          <a:p>
            <a:pPr lvl="1" eaLnBrk="1" hangingPunct="1"/>
            <a:r>
              <a:rPr lang="en-US" sz="2000" smtClean="0"/>
              <a:t>There are also others you would learn about in later Spanish courses.</a:t>
            </a:r>
          </a:p>
          <a:p>
            <a:pPr eaLnBrk="1" hangingPunct="1"/>
            <a:r>
              <a:rPr lang="en-US" sz="2400" smtClean="0"/>
              <a:t>In this slide show, we’ll look at some the differences in how each tense in used.</a:t>
            </a:r>
          </a:p>
        </p:txBody>
      </p:sp>
      <p:pic>
        <p:nvPicPr>
          <p:cNvPr id="18435" name="Picture 5" descr="bd07205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351088"/>
            <a:ext cx="2897187" cy="2401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Preterite</a:t>
            </a:r>
          </a:p>
        </p:txBody>
      </p:sp>
      <p:sp>
        <p:nvSpPr>
          <p:cNvPr id="2048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95800" y="1905000"/>
            <a:ext cx="452755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Let’s review some of the main uses of the preterite.  This verb tense is used when we talk about a past action that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happened one time </a:t>
            </a:r>
            <a:r>
              <a:rPr lang="en-US" sz="2000" b="1" smtClean="0"/>
              <a:t>OR</a:t>
            </a:r>
            <a:endParaRPr lang="en-US" sz="200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interrupted something already going on</a:t>
            </a:r>
            <a:r>
              <a:rPr lang="en-US" sz="2000" b="1" smtClean="0"/>
              <a:t> OR</a:t>
            </a:r>
            <a:endParaRPr lang="en-US" sz="200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was the beginning of an event </a:t>
            </a:r>
            <a:r>
              <a:rPr lang="en-US" sz="2000" b="1" smtClean="0"/>
              <a:t>OR</a:t>
            </a:r>
            <a:endParaRPr lang="en-US" sz="200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was the end of an event.</a:t>
            </a:r>
          </a:p>
        </p:txBody>
      </p:sp>
      <p:pic>
        <p:nvPicPr>
          <p:cNvPr id="20483" name="Picture 5" descr="bd05090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201863"/>
            <a:ext cx="3201987" cy="289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9144000" cy="1754326"/>
          </a:xfrm>
        </p:spPr>
        <p:txBody>
          <a:bodyPr/>
          <a:lstStyle/>
          <a:p>
            <a:r>
              <a:rPr lang="en-US" sz="3600" dirty="0" smtClean="0"/>
              <a:t>Here are some common phrases that should be followed by the </a:t>
            </a:r>
            <a:r>
              <a:rPr lang="en-US" sz="3600" dirty="0" err="1" smtClean="0"/>
              <a:t>preterite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905000"/>
            <a:ext cx="7620000" cy="4495800"/>
          </a:xfrm>
        </p:spPr>
        <p:txBody>
          <a:bodyPr/>
          <a:lstStyle/>
          <a:p>
            <a:r>
              <a:rPr lang="en-US" dirty="0" err="1" smtClean="0"/>
              <a:t>Anoche</a:t>
            </a:r>
            <a:r>
              <a:rPr lang="en-US" dirty="0" smtClean="0"/>
              <a:t>- last night</a:t>
            </a:r>
          </a:p>
          <a:p>
            <a:r>
              <a:rPr lang="en-US" dirty="0" smtClean="0"/>
              <a:t>Ayer- yesterday</a:t>
            </a:r>
          </a:p>
          <a:p>
            <a:r>
              <a:rPr lang="en-US" dirty="0" smtClean="0"/>
              <a:t>La </a:t>
            </a:r>
            <a:r>
              <a:rPr lang="en-US" dirty="0" err="1" smtClean="0"/>
              <a:t>semana</a:t>
            </a:r>
            <a:r>
              <a:rPr lang="en-US" dirty="0" smtClean="0"/>
              <a:t> </a:t>
            </a:r>
            <a:r>
              <a:rPr lang="en-US" dirty="0" err="1" smtClean="0"/>
              <a:t>pasada</a:t>
            </a:r>
            <a:r>
              <a:rPr lang="en-US" dirty="0" smtClean="0"/>
              <a:t>- last week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año</a:t>
            </a:r>
            <a:r>
              <a:rPr lang="en-US" dirty="0" smtClean="0"/>
              <a:t> </a:t>
            </a:r>
            <a:r>
              <a:rPr lang="en-US" dirty="0" err="1" smtClean="0"/>
              <a:t>pasado</a:t>
            </a:r>
            <a:r>
              <a:rPr lang="en-US" dirty="0" smtClean="0"/>
              <a:t>- last year</a:t>
            </a:r>
          </a:p>
          <a:p>
            <a:r>
              <a:rPr lang="en-US" dirty="0" smtClean="0"/>
              <a:t>El fin de </a:t>
            </a:r>
            <a:r>
              <a:rPr lang="en-US" dirty="0" err="1" smtClean="0"/>
              <a:t>semana</a:t>
            </a:r>
            <a:r>
              <a:rPr lang="en-US" dirty="0" smtClean="0"/>
              <a:t> </a:t>
            </a:r>
            <a:r>
              <a:rPr lang="en-US" dirty="0" err="1" smtClean="0"/>
              <a:t>pasado</a:t>
            </a:r>
            <a:r>
              <a:rPr lang="en-US" dirty="0" smtClean="0"/>
              <a:t>- last weekend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lunes</a:t>
            </a:r>
            <a:r>
              <a:rPr lang="en-US" dirty="0" smtClean="0"/>
              <a:t> </a:t>
            </a:r>
            <a:r>
              <a:rPr lang="en-US" dirty="0" err="1" smtClean="0"/>
              <a:t>pasado</a:t>
            </a:r>
            <a:r>
              <a:rPr lang="en-US" dirty="0" smtClean="0"/>
              <a:t>- last </a:t>
            </a:r>
            <a:r>
              <a:rPr lang="en-US" dirty="0" smtClean="0"/>
              <a:t>M</a:t>
            </a:r>
            <a:r>
              <a:rPr lang="en-US" dirty="0" smtClean="0"/>
              <a:t>onday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982663"/>
            <a:ext cx="8162925" cy="6413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600" b="1">
                <a:effectLst>
                  <a:outerShdw blurRad="38100" dist="38100" dir="2700000" algn="tl">
                    <a:srgbClr val="000000"/>
                  </a:outerShdw>
                </a:effectLst>
              </a:rPr>
              <a:t>Past actions that happen once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1905000"/>
            <a:ext cx="54419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Juan se levantó a las 6:00.</a:t>
            </a:r>
          </a:p>
          <a:p>
            <a:pPr eaLnBrk="1" hangingPunct="1"/>
            <a:r>
              <a:rPr lang="en-US" sz="2800" smtClean="0"/>
              <a:t>Gloria llegó tarde a clase.</a:t>
            </a:r>
          </a:p>
          <a:p>
            <a:pPr eaLnBrk="1" hangingPunct="1"/>
            <a:r>
              <a:rPr lang="en-US" sz="2800" smtClean="0"/>
              <a:t>Fui a España el verano pasado.</a:t>
            </a:r>
          </a:p>
          <a:p>
            <a:pPr eaLnBrk="1" hangingPunct="1"/>
            <a:r>
              <a:rPr lang="en-US" sz="2800" smtClean="0"/>
              <a:t>¿Hiciste la tarea?</a:t>
            </a:r>
          </a:p>
        </p:txBody>
      </p:sp>
      <p:pic>
        <p:nvPicPr>
          <p:cNvPr id="22531" name="Picture 5" descr="bd05032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950913" y="1905000"/>
            <a:ext cx="2552700" cy="27432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Interruptions</a:t>
            </a:r>
          </a:p>
        </p:txBody>
      </p:sp>
      <p:sp>
        <p:nvSpPr>
          <p:cNvPr id="2457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El teléfono </a:t>
            </a:r>
            <a:r>
              <a:rPr lang="en-US" sz="2800" u="sng" smtClean="0"/>
              <a:t>sonó</a:t>
            </a:r>
            <a:r>
              <a:rPr lang="en-US" sz="2800" smtClean="0"/>
              <a:t> </a:t>
            </a:r>
            <a:r>
              <a:rPr lang="en-US" sz="2800" i="1" smtClean="0"/>
              <a:t>[rang] </a:t>
            </a:r>
            <a:r>
              <a:rPr lang="en-US" sz="2800" smtClean="0"/>
              <a:t>mientras </a:t>
            </a:r>
            <a:r>
              <a:rPr lang="en-US" sz="2800" i="1" smtClean="0"/>
              <a:t>[while]</a:t>
            </a:r>
            <a:r>
              <a:rPr lang="en-US" sz="2800" smtClean="0"/>
              <a:t> yo dormía.</a:t>
            </a:r>
          </a:p>
        </p:txBody>
      </p:sp>
      <p:pic>
        <p:nvPicPr>
          <p:cNvPr id="24579" name="Picture 5" descr="bd06990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311400"/>
            <a:ext cx="2744787" cy="2330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922338"/>
            <a:ext cx="8162925" cy="7016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0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 beginning of an event</a:t>
            </a:r>
          </a:p>
        </p:txBody>
      </p:sp>
      <p:sp>
        <p:nvSpPr>
          <p:cNvPr id="2662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905000"/>
            <a:ext cx="46037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Cristóbal Colón </a:t>
            </a:r>
            <a:r>
              <a:rPr lang="en-US" sz="2800" u="sng" smtClean="0"/>
              <a:t>llegó</a:t>
            </a:r>
            <a:r>
              <a:rPr lang="en-US" sz="2800" smtClean="0"/>
              <a:t> a las Américas en 1492.</a:t>
            </a:r>
          </a:p>
          <a:p>
            <a:pPr eaLnBrk="1" hangingPunct="1"/>
            <a:r>
              <a:rPr lang="en-US" sz="2800" smtClean="0"/>
              <a:t>La película </a:t>
            </a:r>
            <a:r>
              <a:rPr lang="en-US" sz="2800" u="sng" smtClean="0"/>
              <a:t>empezó</a:t>
            </a:r>
            <a:r>
              <a:rPr lang="en-US" sz="2800" smtClean="0"/>
              <a:t> a las 3:00.</a:t>
            </a:r>
          </a:p>
        </p:txBody>
      </p:sp>
      <p:pic>
        <p:nvPicPr>
          <p:cNvPr id="26627" name="Picture 5" descr="bd06678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522538"/>
            <a:ext cx="3125787" cy="2320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The end of an event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267200" y="1905000"/>
            <a:ext cx="4756150" cy="4191000"/>
          </a:xfrm>
        </p:spPr>
        <p:txBody>
          <a:bodyPr/>
          <a:lstStyle/>
          <a:p>
            <a:pPr eaLnBrk="1" hangingPunct="1"/>
            <a:r>
              <a:rPr lang="en-US" sz="2800" u="sng" smtClean="0"/>
              <a:t>Terminé </a:t>
            </a:r>
            <a:r>
              <a:rPr lang="en-US" sz="2800" smtClean="0"/>
              <a:t>la tarea a la una de </a:t>
            </a:r>
            <a:r>
              <a:rPr lang="en-US" sz="2800" smtClean="0">
                <a:latin typeface="Arial" charset="0"/>
              </a:rPr>
              <a:t>la ma</a:t>
            </a:r>
            <a:r>
              <a:rPr lang="en-US" sz="2800" smtClean="0">
                <a:latin typeface="Arial" charset="0"/>
                <a:cs typeface="Times New Roman" pitchFamily="18" charset="0"/>
              </a:rPr>
              <a:t>ñana.</a:t>
            </a:r>
          </a:p>
          <a:p>
            <a:pPr eaLnBrk="1" hangingPunct="1"/>
            <a:r>
              <a:rPr lang="en-US" sz="2800" smtClean="0"/>
              <a:t>Los Kernels de Mitchell </a:t>
            </a:r>
            <a:r>
              <a:rPr lang="en-US" sz="2800" u="sng" smtClean="0"/>
              <a:t>ganaron</a:t>
            </a:r>
            <a:r>
              <a:rPr lang="en-US" sz="2800" smtClean="0"/>
              <a:t> el partido de basquetbol.</a:t>
            </a:r>
          </a:p>
        </p:txBody>
      </p:sp>
      <p:pic>
        <p:nvPicPr>
          <p:cNvPr id="28675" name="Picture 5" descr="j0079055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912813" y="2065338"/>
            <a:ext cx="2668587" cy="25955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Imperfect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495800" y="1905000"/>
            <a:ext cx="4527550" cy="4191000"/>
          </a:xfrm>
        </p:spPr>
        <p:txBody>
          <a:bodyPr/>
          <a:lstStyle/>
          <a:p>
            <a:pPr eaLnBrk="1" hangingPunct="1"/>
            <a:r>
              <a:rPr lang="en-US" sz="2400" smtClean="0"/>
              <a:t>Next let’s review some of the main uses of the imperfect.  This verb tense is used when we talk about a past action that</a:t>
            </a:r>
          </a:p>
          <a:p>
            <a:pPr lvl="1" eaLnBrk="1" hangingPunct="1"/>
            <a:r>
              <a:rPr lang="en-US" sz="2000" smtClean="0"/>
              <a:t>happened many times </a:t>
            </a:r>
            <a:r>
              <a:rPr lang="en-US" sz="2000" b="1" smtClean="0"/>
              <a:t>OR</a:t>
            </a:r>
            <a:endParaRPr lang="en-US" sz="2000" smtClean="0"/>
          </a:p>
          <a:p>
            <a:pPr lvl="1" eaLnBrk="1" hangingPunct="1"/>
            <a:r>
              <a:rPr lang="en-US" sz="2000" smtClean="0"/>
              <a:t>was in progress (“was …ing”) </a:t>
            </a:r>
            <a:r>
              <a:rPr lang="en-US" sz="2000" b="1" smtClean="0"/>
              <a:t>OR</a:t>
            </a:r>
          </a:p>
          <a:p>
            <a:pPr lvl="1" eaLnBrk="1" hangingPunct="1"/>
            <a:r>
              <a:rPr lang="en-US" sz="2000" smtClean="0"/>
              <a:t>described a condition.</a:t>
            </a:r>
          </a:p>
        </p:txBody>
      </p:sp>
      <p:pic>
        <p:nvPicPr>
          <p:cNvPr id="30723" name="Picture 4" descr="bd05090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201863"/>
            <a:ext cx="3201987" cy="289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372600" cy="1754326"/>
          </a:xfrm>
        </p:spPr>
        <p:txBody>
          <a:bodyPr/>
          <a:lstStyle/>
          <a:p>
            <a:r>
              <a:rPr lang="en-US" sz="3600" dirty="0" smtClean="0"/>
              <a:t>Here are some common phrases that should be followed by the </a:t>
            </a:r>
            <a:r>
              <a:rPr lang="en-US" sz="3600" b="1" dirty="0" smtClean="0"/>
              <a:t>IMPERFECT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905000"/>
            <a:ext cx="7620000" cy="4495800"/>
          </a:xfrm>
        </p:spPr>
        <p:txBody>
          <a:bodyPr/>
          <a:lstStyle/>
          <a:p>
            <a:r>
              <a:rPr lang="en-US" dirty="0" err="1" smtClean="0"/>
              <a:t>Todos</a:t>
            </a:r>
            <a:r>
              <a:rPr lang="en-US" dirty="0" smtClean="0"/>
              <a:t> los </a:t>
            </a:r>
            <a:r>
              <a:rPr lang="en-US" dirty="0" err="1" smtClean="0"/>
              <a:t>días</a:t>
            </a:r>
            <a:r>
              <a:rPr lang="en-US" dirty="0" smtClean="0"/>
              <a:t>- every day</a:t>
            </a:r>
          </a:p>
          <a:p>
            <a:r>
              <a:rPr lang="en-US" dirty="0" err="1" smtClean="0"/>
              <a:t>Siempre</a:t>
            </a:r>
            <a:r>
              <a:rPr lang="en-US" dirty="0" smtClean="0"/>
              <a:t>- always</a:t>
            </a:r>
          </a:p>
          <a:p>
            <a:r>
              <a:rPr lang="en-US" dirty="0" err="1" smtClean="0"/>
              <a:t>Muchas</a:t>
            </a:r>
            <a:r>
              <a:rPr lang="en-US" dirty="0" smtClean="0"/>
              <a:t> </a:t>
            </a:r>
            <a:r>
              <a:rPr lang="en-US" dirty="0" err="1" smtClean="0"/>
              <a:t>veces</a:t>
            </a:r>
            <a:r>
              <a:rPr lang="en-US" dirty="0" smtClean="0"/>
              <a:t>- often</a:t>
            </a:r>
          </a:p>
          <a:p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mes</a:t>
            </a:r>
            <a:r>
              <a:rPr lang="en-US" dirty="0" smtClean="0"/>
              <a:t>- every month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557213"/>
            <a:ext cx="8162925" cy="1066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200" b="1">
                <a:effectLst>
                  <a:outerShdw blurRad="38100" dist="38100" dir="2700000" algn="tl">
                    <a:srgbClr val="000000"/>
                  </a:outerShdw>
                </a:effectLst>
              </a:rPr>
              <a:t>Repeated or habitual actions in the past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Don Diego </a:t>
            </a:r>
            <a:r>
              <a:rPr lang="en-US" sz="2800" u="sng" dirty="0" err="1" smtClean="0"/>
              <a:t>tomaba</a:t>
            </a:r>
            <a:r>
              <a:rPr lang="en-US" sz="2800" dirty="0" smtClean="0"/>
              <a:t> solo café de </a:t>
            </a:r>
            <a:r>
              <a:rPr lang="en-US" sz="2800" dirty="0" err="1" smtClean="0"/>
              <a:t>starbuck</a:t>
            </a:r>
            <a:r>
              <a:rPr lang="en-US" sz="2800" dirty="0" smtClean="0"/>
              <a:t> </a:t>
            </a:r>
            <a:r>
              <a:rPr lang="en-US" sz="2800" dirty="0" err="1" smtClean="0"/>
              <a:t>cada</a:t>
            </a:r>
            <a:r>
              <a:rPr lang="en-US" sz="2800" dirty="0" smtClean="0"/>
              <a:t> </a:t>
            </a:r>
            <a:r>
              <a:rPr lang="en-US" sz="2800" dirty="0" err="1" smtClean="0"/>
              <a:t>día</a:t>
            </a:r>
            <a:r>
              <a:rPr lang="en-US" sz="2800" dirty="0" smtClean="0"/>
              <a:t>.</a:t>
            </a:r>
            <a:endParaRPr lang="en-US" sz="2800" dirty="0" smtClean="0"/>
          </a:p>
          <a:p>
            <a:pPr eaLnBrk="1" hangingPunct="1"/>
            <a:r>
              <a:rPr lang="en-US" sz="2800" dirty="0" err="1" smtClean="0"/>
              <a:t>Cuando</a:t>
            </a:r>
            <a:r>
              <a:rPr lang="en-US" sz="2800" dirty="0" smtClean="0"/>
              <a:t> </a:t>
            </a:r>
            <a:r>
              <a:rPr lang="en-US" sz="2800" dirty="0" err="1" smtClean="0"/>
              <a:t>yo</a:t>
            </a:r>
            <a:r>
              <a:rPr lang="en-US" sz="2800" dirty="0" smtClean="0"/>
              <a:t> </a:t>
            </a:r>
            <a:r>
              <a:rPr lang="en-US" sz="2800" dirty="0" err="1" smtClean="0"/>
              <a:t>tenía</a:t>
            </a:r>
            <a:r>
              <a:rPr lang="en-US" sz="2800" dirty="0" smtClean="0"/>
              <a:t> 15 </a:t>
            </a:r>
            <a:r>
              <a:rPr lang="en-US" sz="2800" dirty="0" err="1" smtClean="0"/>
              <a:t>años</a:t>
            </a:r>
            <a:r>
              <a:rPr lang="en-US" sz="2800" dirty="0" smtClean="0"/>
              <a:t>, </a:t>
            </a:r>
            <a:r>
              <a:rPr lang="en-US" sz="2800" u="sng" dirty="0" err="1" smtClean="0"/>
              <a:t>vivía</a:t>
            </a:r>
            <a:r>
              <a:rPr lang="en-US" sz="2800" dirty="0" smtClean="0"/>
              <a:t> en Miami.</a:t>
            </a:r>
          </a:p>
        </p:txBody>
      </p:sp>
      <p:pic>
        <p:nvPicPr>
          <p:cNvPr id="32771" name="Picture 8" descr="indulge_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19050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Past action in progress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886200" y="1905000"/>
            <a:ext cx="51371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A las 3:00, los estudiantes </a:t>
            </a:r>
            <a:r>
              <a:rPr lang="en-US" sz="2800" u="sng" smtClean="0"/>
              <a:t>escuchaban</a:t>
            </a:r>
            <a:r>
              <a:rPr lang="en-US" sz="2800" smtClean="0"/>
              <a:t> mientras la profesora </a:t>
            </a:r>
            <a:r>
              <a:rPr lang="en-US" sz="2800" u="sng" smtClean="0"/>
              <a:t>hablaba.</a:t>
            </a:r>
          </a:p>
          <a:p>
            <a:pPr eaLnBrk="1" hangingPunct="1"/>
            <a:r>
              <a:rPr lang="en-US" sz="2800" smtClean="0"/>
              <a:t>El teléfono sonó </a:t>
            </a:r>
            <a:r>
              <a:rPr lang="en-US" sz="2800" i="1" smtClean="0"/>
              <a:t>[rang] </a:t>
            </a:r>
            <a:r>
              <a:rPr lang="en-US" sz="2800" smtClean="0"/>
              <a:t>mientras </a:t>
            </a:r>
            <a:r>
              <a:rPr lang="en-US" sz="2800" i="1" smtClean="0"/>
              <a:t>[while]</a:t>
            </a:r>
            <a:r>
              <a:rPr lang="en-US" sz="2800" smtClean="0"/>
              <a:t> yo </a:t>
            </a:r>
            <a:r>
              <a:rPr lang="en-US" sz="2800" u="sng" smtClean="0"/>
              <a:t>dormía</a:t>
            </a:r>
            <a:r>
              <a:rPr lang="en-US" sz="2800" smtClean="0"/>
              <a:t>.</a:t>
            </a:r>
          </a:p>
          <a:p>
            <a:pPr eaLnBrk="1" hangingPunct="1"/>
            <a:r>
              <a:rPr lang="en-US" sz="2800" smtClean="0"/>
              <a:t>¿Qué </a:t>
            </a:r>
            <a:r>
              <a:rPr lang="en-US" sz="2800" u="sng" smtClean="0"/>
              <a:t>hacías</a:t>
            </a:r>
            <a:r>
              <a:rPr lang="en-US" sz="2800" smtClean="0"/>
              <a:t> ayer a las 4:00?</a:t>
            </a:r>
          </a:p>
        </p:txBody>
      </p:sp>
      <p:pic>
        <p:nvPicPr>
          <p:cNvPr id="34819" name="Picture 5" descr="bd07654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414588"/>
            <a:ext cx="2668587" cy="21272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982663"/>
            <a:ext cx="8162925" cy="6413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600" b="1">
                <a:effectLst>
                  <a:outerShdw blurRad="38100" dist="38100" dir="2700000" algn="tl">
                    <a:srgbClr val="000000"/>
                  </a:outerShdw>
                </a:effectLst>
              </a:rPr>
              <a:t>Description of a condition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Here’s an acronym to help you organize descriptions in the past: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7200" b="1" smtClean="0">
                <a:solidFill>
                  <a:srgbClr val="FF0000"/>
                </a:solidFill>
                <a:latin typeface="Comic Sans MS" pitchFamily="66" charset="0"/>
              </a:rPr>
              <a:t>AL WEPT</a:t>
            </a:r>
            <a:endParaRPr lang="en-US" sz="7200" smtClean="0"/>
          </a:p>
        </p:txBody>
      </p:sp>
      <p:pic>
        <p:nvPicPr>
          <p:cNvPr id="36867" name="Picture 8" descr="Robin-Williams-15686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0574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L  WEPT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267200" y="1905000"/>
            <a:ext cx="4756150" cy="41910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A: age</a:t>
            </a:r>
          </a:p>
          <a:p>
            <a:pPr eaLnBrk="1" hangingPunct="1"/>
            <a:r>
              <a:rPr lang="en-US" sz="2800" smtClean="0"/>
              <a:t>Cuando yo tenía 15 años… 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</p:txBody>
      </p:sp>
      <p:pic>
        <p:nvPicPr>
          <p:cNvPr id="38915" name="Picture 5" descr="sy00451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36650" y="1905000"/>
            <a:ext cx="2566988" cy="304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L</a:t>
            </a:r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  WEPT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L: location</a:t>
            </a:r>
          </a:p>
          <a:p>
            <a:pPr eaLnBrk="1" hangingPunct="1"/>
            <a:r>
              <a:rPr lang="en-US" sz="2800" smtClean="0"/>
              <a:t>La chica acampaba en el bosque.  Estaba allí dos semanas.</a:t>
            </a:r>
          </a:p>
        </p:txBody>
      </p:sp>
      <p:pic>
        <p:nvPicPr>
          <p:cNvPr id="40963" name="Picture 6" descr="bd00051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068513"/>
            <a:ext cx="2516187" cy="24431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AL  </a:t>
            </a:r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W</a:t>
            </a:r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EPT</a:t>
            </a:r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62400" y="1905000"/>
            <a:ext cx="5060950" cy="41910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W: weather</a:t>
            </a:r>
          </a:p>
          <a:p>
            <a:pPr eaLnBrk="1" hangingPunct="1"/>
            <a:r>
              <a:rPr lang="en-US" sz="2800" smtClean="0"/>
              <a:t>Hacía sol. </a:t>
            </a:r>
          </a:p>
          <a:p>
            <a:pPr eaLnBrk="1" hangingPunct="1"/>
            <a:r>
              <a:rPr lang="en-US" sz="2800" smtClean="0"/>
              <a:t>Hacía mal tiempo durante mis vacaciones.</a:t>
            </a:r>
          </a:p>
        </p:txBody>
      </p:sp>
      <p:pic>
        <p:nvPicPr>
          <p:cNvPr id="43011" name="Picture 6" descr="bd06864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2813" y="2071688"/>
            <a:ext cx="2592387" cy="25130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			AL  W</a:t>
            </a:r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PT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0" y="1905000"/>
            <a:ext cx="5060950" cy="40386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E: emotions</a:t>
            </a:r>
          </a:p>
          <a:p>
            <a:pPr eaLnBrk="1" hangingPunct="1"/>
            <a:r>
              <a:rPr lang="en-US" sz="2800" smtClean="0"/>
              <a:t>Los monos estaban felices</a:t>
            </a:r>
          </a:p>
          <a:p>
            <a:pPr eaLnBrk="1" hangingPunct="1"/>
            <a:r>
              <a:rPr lang="en-US" sz="2800" smtClean="0"/>
              <a:t> Mateo estaba triste.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45059" name="Picture 7" descr="smile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143000"/>
            <a:ext cx="24384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9" descr="320px-SMirC-c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7338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AL  WE</a:t>
            </a:r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P</a:t>
            </a:r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T</a:t>
            </a:r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514600" y="1752600"/>
            <a:ext cx="6508750" cy="43434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P: physical/personality </a:t>
            </a:r>
          </a:p>
          <a:p>
            <a:pPr eaLnBrk="1" hangingPunct="1"/>
            <a:r>
              <a:rPr lang="en-US" sz="2800" smtClean="0"/>
              <a:t>Mi padre era muy alto y mi madre era muy baja.</a:t>
            </a:r>
          </a:p>
          <a:p>
            <a:pPr eaLnBrk="1" hangingPunct="1"/>
            <a:r>
              <a:rPr lang="en-US" sz="2800" smtClean="0"/>
              <a:t>Yo era muy perezozo.  </a:t>
            </a:r>
          </a:p>
        </p:txBody>
      </p:sp>
      <p:pic>
        <p:nvPicPr>
          <p:cNvPr id="46083" name="Picture 6" descr="j0078704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09600" y="2057400"/>
            <a:ext cx="1530350" cy="29718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>
                <a:solidFill>
                  <a:srgbClr val="FF0000"/>
                </a:solidFill>
                <a:latin typeface="Comic Sans MS" pitchFamily="66" charset="0"/>
              </a:rPr>
              <a:t>AL  WEP</a:t>
            </a:r>
            <a:r>
              <a:rPr lang="en-US" b="1" u="sng" smtClean="0">
                <a:solidFill>
                  <a:srgbClr val="FF0000"/>
                </a:solidFill>
                <a:latin typeface="Comic Sans MS" pitchFamily="66" charset="0"/>
              </a:rPr>
              <a:t>T</a:t>
            </a:r>
            <a:endParaRPr lang="en-US" u="sng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62400" y="1905000"/>
            <a:ext cx="5060950" cy="4191000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Comic Sans MS" pitchFamily="66" charset="0"/>
              </a:rPr>
              <a:t>T: time</a:t>
            </a:r>
          </a:p>
          <a:p>
            <a:pPr eaLnBrk="1" hangingPunct="1"/>
            <a:r>
              <a:rPr lang="en-US" sz="2800" smtClean="0"/>
              <a:t>Eran las 4:00 y todos teníamos mucha hambre.</a:t>
            </a:r>
          </a:p>
          <a:p>
            <a:pPr eaLnBrk="1" hangingPunct="1"/>
            <a:r>
              <a:rPr lang="en-US" sz="2800" smtClean="0"/>
              <a:t>Era la una cuando Marta se cayó</a:t>
            </a:r>
          </a:p>
        </p:txBody>
      </p:sp>
      <p:pic>
        <p:nvPicPr>
          <p:cNvPr id="48133" name="Picture 5" descr="j023413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1981200"/>
            <a:ext cx="3009900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Let’s practice!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962400" y="1905000"/>
            <a:ext cx="4970463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Choose the appropriate </a:t>
            </a:r>
            <a:r>
              <a:rPr lang="en-US" sz="2800" b="1" smtClean="0"/>
              <a:t>preterite or imperfect</a:t>
            </a:r>
            <a:r>
              <a:rPr lang="en-US" sz="2800" smtClean="0"/>
              <a:t> form.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smtClean="0"/>
              <a:t>Fueron/Eran</a:t>
            </a:r>
            <a:r>
              <a:rPr lang="en-US" sz="2800" smtClean="0"/>
              <a:t> las diez de la mañana y </a:t>
            </a:r>
            <a:r>
              <a:rPr lang="en-US" sz="2800" b="1" smtClean="0"/>
              <a:t>hizo/hacía</a:t>
            </a:r>
            <a:r>
              <a:rPr lang="en-US" sz="2800" smtClean="0"/>
              <a:t> buen tiempo.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smtClean="0"/>
              <a:t>&gt;&gt;Eran</a:t>
            </a:r>
            <a:r>
              <a:rPr lang="en-US" sz="2800" smtClean="0"/>
              <a:t> las diez de la mañana y </a:t>
            </a:r>
            <a:r>
              <a:rPr lang="en-US" sz="2800" b="1" smtClean="0"/>
              <a:t>hacía</a:t>
            </a:r>
            <a:r>
              <a:rPr lang="en-US" sz="2800" smtClean="0"/>
              <a:t> buen tiempo.</a:t>
            </a:r>
          </a:p>
        </p:txBody>
      </p:sp>
      <p:pic>
        <p:nvPicPr>
          <p:cNvPr id="50179" name="Picture 5" descr="bd05214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85800" y="2514600"/>
            <a:ext cx="2590800" cy="25463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Otro ejercicio, por favor.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191000" y="1905000"/>
            <a:ext cx="483235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Ella </a:t>
            </a:r>
            <a:r>
              <a:rPr lang="en-US" sz="2800" b="1" smtClean="0"/>
              <a:t>fue/era</a:t>
            </a:r>
            <a:r>
              <a:rPr lang="en-US" sz="2800" smtClean="0"/>
              <a:t> joven y bonita.</a:t>
            </a:r>
          </a:p>
          <a:p>
            <a:pPr eaLnBrk="1" hangingPunct="1"/>
            <a:r>
              <a:rPr lang="en-US" sz="2800" smtClean="0"/>
              <a:t>Ella </a:t>
            </a:r>
            <a:r>
              <a:rPr lang="en-US" sz="2800" b="1" smtClean="0"/>
              <a:t>era</a:t>
            </a:r>
            <a:r>
              <a:rPr lang="en-US" sz="2800" smtClean="0"/>
              <a:t> joven y bonita.</a:t>
            </a:r>
          </a:p>
        </p:txBody>
      </p:sp>
      <p:pic>
        <p:nvPicPr>
          <p:cNvPr id="52227" name="Picture 5" descr="bd05970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752600" y="2438400"/>
            <a:ext cx="1246188" cy="3200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/>
              <a:t>Un ejemplo más…</a:t>
            </a:r>
          </a:p>
        </p:txBody>
      </p:sp>
      <p:sp>
        <p:nvSpPr>
          <p:cNvPr id="5427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362200" y="2057400"/>
            <a:ext cx="647700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Los niños </a:t>
            </a:r>
            <a:r>
              <a:rPr lang="en-US" sz="2800" b="1" smtClean="0"/>
              <a:t>jugaron/jugaban</a:t>
            </a:r>
            <a:r>
              <a:rPr lang="en-US" sz="2800" smtClean="0"/>
              <a:t> al fútbol en el parque.  Su madre </a:t>
            </a:r>
            <a:r>
              <a:rPr lang="en-US" sz="2800" b="1" smtClean="0"/>
              <a:t>leía/leyó</a:t>
            </a:r>
            <a:r>
              <a:rPr lang="en-US" sz="2800" smtClean="0"/>
              <a:t> una novela debajo de un árbol.  De pronto, uno de los niños  </a:t>
            </a:r>
            <a:r>
              <a:rPr lang="en-US" sz="2800" b="1" smtClean="0"/>
              <a:t>se caía/se cayó</a:t>
            </a:r>
            <a:r>
              <a:rPr lang="en-US" sz="2800" smtClean="0"/>
              <a:t> </a:t>
            </a:r>
            <a:r>
              <a:rPr lang="en-US" sz="2800" i="1" smtClean="0"/>
              <a:t>[fell], </a:t>
            </a:r>
            <a:r>
              <a:rPr lang="en-US" sz="2800" smtClean="0"/>
              <a:t>se</a:t>
            </a:r>
            <a:r>
              <a:rPr lang="en-US" sz="2800" i="1" smtClean="0"/>
              <a:t> </a:t>
            </a:r>
            <a:r>
              <a:rPr lang="en-US" sz="2800" b="1" smtClean="0"/>
              <a:t>golpeaba/golpeó</a:t>
            </a:r>
            <a:r>
              <a:rPr lang="en-US" sz="2800" smtClean="0"/>
              <a:t> </a:t>
            </a:r>
            <a:r>
              <a:rPr lang="en-US" sz="2800" i="1" smtClean="0"/>
              <a:t>[hit] </a:t>
            </a:r>
            <a:r>
              <a:rPr lang="en-US" sz="2800" smtClean="0"/>
              <a:t>la cabeza, y </a:t>
            </a:r>
            <a:r>
              <a:rPr lang="en-US" sz="2800" i="1" smtClean="0"/>
              <a:t> </a:t>
            </a:r>
            <a:r>
              <a:rPr lang="en-US" sz="2800" b="1" smtClean="0"/>
              <a:t>empezaba/empezó</a:t>
            </a:r>
            <a:r>
              <a:rPr lang="en-US" sz="2800" smtClean="0"/>
              <a:t> a llorar.</a:t>
            </a:r>
          </a:p>
        </p:txBody>
      </p:sp>
      <p:pic>
        <p:nvPicPr>
          <p:cNvPr id="54275" name="Picture 5" descr="pe02603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590800"/>
            <a:ext cx="1928813" cy="228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/>
            <a:r>
              <a:rPr lang="en-US" b="1" smtClean="0"/>
              <a:t>Las respuestas: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667000" y="2057400"/>
            <a:ext cx="617220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Los niños </a:t>
            </a:r>
            <a:r>
              <a:rPr lang="en-US" sz="2800" b="1" smtClean="0"/>
              <a:t>jugaban</a:t>
            </a:r>
            <a:r>
              <a:rPr lang="en-US" sz="2800" smtClean="0"/>
              <a:t> al fútbol en el parque.  Su madre </a:t>
            </a:r>
            <a:r>
              <a:rPr lang="en-US" sz="2800" b="1" smtClean="0"/>
              <a:t>leía </a:t>
            </a:r>
            <a:r>
              <a:rPr lang="en-US" sz="2800" smtClean="0"/>
              <a:t>una novela debajo de un árbol.  De pronto, uno de los niños </a:t>
            </a:r>
            <a:r>
              <a:rPr lang="en-US" sz="2800" b="1" smtClean="0"/>
              <a:t>se cayó</a:t>
            </a:r>
            <a:r>
              <a:rPr lang="en-US" sz="2800" i="1" smtClean="0"/>
              <a:t>, </a:t>
            </a:r>
            <a:r>
              <a:rPr lang="en-US" sz="2800" b="1" smtClean="0"/>
              <a:t>se</a:t>
            </a:r>
            <a:r>
              <a:rPr lang="en-US" sz="2800" b="1" i="1" smtClean="0"/>
              <a:t> </a:t>
            </a:r>
            <a:r>
              <a:rPr lang="en-US" sz="2800" b="1" smtClean="0"/>
              <a:t>golpeó</a:t>
            </a:r>
            <a:r>
              <a:rPr lang="en-US" sz="2800" smtClean="0"/>
              <a:t> la cabeza, y </a:t>
            </a:r>
            <a:r>
              <a:rPr lang="en-US" sz="2800" i="1" smtClean="0"/>
              <a:t> </a:t>
            </a:r>
            <a:r>
              <a:rPr lang="en-US" sz="2800" b="1" smtClean="0"/>
              <a:t>empezó</a:t>
            </a:r>
            <a:r>
              <a:rPr lang="en-US" sz="2800" smtClean="0"/>
              <a:t> a llorar.</a:t>
            </a:r>
          </a:p>
        </p:txBody>
      </p:sp>
      <p:pic>
        <p:nvPicPr>
          <p:cNvPr id="56323" name="Picture 4" descr="pe02603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590800"/>
            <a:ext cx="2122488" cy="2514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Y por fin…</a:t>
            </a:r>
          </a:p>
        </p:txBody>
      </p:sp>
      <p:sp>
        <p:nvSpPr>
          <p:cNvPr id="5837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1905000"/>
            <a:ext cx="5441950" cy="4191000"/>
          </a:xfrm>
        </p:spPr>
        <p:txBody>
          <a:bodyPr/>
          <a:lstStyle/>
          <a:p>
            <a:pPr eaLnBrk="1" hangingPunct="1"/>
            <a:r>
              <a:rPr lang="en-US" sz="2800" b="1" smtClean="0"/>
              <a:t>Dormía/dormí</a:t>
            </a:r>
            <a:r>
              <a:rPr lang="en-US" sz="2800" smtClean="0"/>
              <a:t> como un tronco </a:t>
            </a:r>
            <a:r>
              <a:rPr lang="en-US" sz="2800" i="1" smtClean="0"/>
              <a:t>[like a log]</a:t>
            </a:r>
            <a:r>
              <a:rPr lang="en-US" sz="2800" smtClean="0"/>
              <a:t> cuando </a:t>
            </a:r>
            <a:r>
              <a:rPr lang="en-US" sz="2800" b="1" smtClean="0"/>
              <a:t>sonaba/sonó</a:t>
            </a:r>
            <a:r>
              <a:rPr lang="en-US" sz="2800" smtClean="0"/>
              <a:t> el teléfono.  Me </a:t>
            </a:r>
            <a:r>
              <a:rPr lang="en-US" sz="2800" b="1" smtClean="0"/>
              <a:t>levantaba/levanté</a:t>
            </a:r>
            <a:r>
              <a:rPr lang="en-US" sz="2800" smtClean="0"/>
              <a:t>, </a:t>
            </a:r>
            <a:r>
              <a:rPr lang="en-US" sz="2800" b="1" smtClean="0"/>
              <a:t>iba/fui</a:t>
            </a:r>
            <a:r>
              <a:rPr lang="en-US" sz="2800" smtClean="0"/>
              <a:t> a la sala, y </a:t>
            </a:r>
            <a:r>
              <a:rPr lang="en-US" sz="2800" b="1" smtClean="0"/>
              <a:t>descolgaba/descolgué</a:t>
            </a:r>
            <a:r>
              <a:rPr lang="en-US" sz="2800" smtClean="0"/>
              <a:t> </a:t>
            </a:r>
            <a:r>
              <a:rPr lang="en-US" sz="2800" i="1" smtClean="0"/>
              <a:t>[picked up]</a:t>
            </a:r>
            <a:r>
              <a:rPr lang="en-US" sz="2800" smtClean="0"/>
              <a:t> el teléfono.</a:t>
            </a:r>
          </a:p>
        </p:txBody>
      </p:sp>
      <p:pic>
        <p:nvPicPr>
          <p:cNvPr id="58371" name="Picture 7" descr="bd04917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3400" y="2438400"/>
            <a:ext cx="2438400" cy="2425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Y las respuestas…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1905000"/>
            <a:ext cx="5441950" cy="4191000"/>
          </a:xfrm>
        </p:spPr>
        <p:txBody>
          <a:bodyPr/>
          <a:lstStyle/>
          <a:p>
            <a:pPr eaLnBrk="1" hangingPunct="1"/>
            <a:r>
              <a:rPr lang="en-US" sz="2800" b="1" smtClean="0"/>
              <a:t>Dormía</a:t>
            </a:r>
            <a:r>
              <a:rPr lang="en-US" sz="2800" smtClean="0"/>
              <a:t> como un tronco cuando </a:t>
            </a:r>
            <a:r>
              <a:rPr lang="en-US" sz="2800" b="1" smtClean="0"/>
              <a:t>sonó</a:t>
            </a:r>
            <a:r>
              <a:rPr lang="en-US" sz="2800" smtClean="0"/>
              <a:t> el teléfono.  Me </a:t>
            </a:r>
            <a:r>
              <a:rPr lang="en-US" sz="2800" b="1" smtClean="0"/>
              <a:t>levanté</a:t>
            </a:r>
            <a:r>
              <a:rPr lang="en-US" sz="2800" smtClean="0"/>
              <a:t>, </a:t>
            </a:r>
            <a:r>
              <a:rPr lang="en-US" sz="2800" b="1" smtClean="0"/>
              <a:t>fui</a:t>
            </a:r>
            <a:r>
              <a:rPr lang="en-US" sz="2800" smtClean="0"/>
              <a:t> a la sala de estar, y </a:t>
            </a:r>
            <a:r>
              <a:rPr lang="en-US" sz="2800" b="1" smtClean="0"/>
              <a:t>descolgué</a:t>
            </a:r>
            <a:r>
              <a:rPr lang="en-US" sz="2800" smtClean="0"/>
              <a:t> el teléfono.</a:t>
            </a:r>
          </a:p>
        </p:txBody>
      </p:sp>
      <p:pic>
        <p:nvPicPr>
          <p:cNvPr id="60419" name="Picture 4" descr="bd04917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3400" y="2438400"/>
            <a:ext cx="2438400" cy="2425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That’s all, folks!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Preterite</a:t>
            </a:r>
          </a:p>
          <a:p>
            <a:pPr lvl="1" eaLnBrk="1" hangingPunct="1"/>
            <a:r>
              <a:rPr lang="en-US" smtClean="0"/>
              <a:t>one-time past event </a:t>
            </a:r>
            <a:r>
              <a:rPr lang="en-US" b="1" smtClean="0"/>
              <a:t>OR</a:t>
            </a:r>
            <a:endParaRPr lang="en-US" smtClean="0"/>
          </a:p>
          <a:p>
            <a:pPr lvl="1" eaLnBrk="1" hangingPunct="1"/>
            <a:r>
              <a:rPr lang="en-US" smtClean="0"/>
              <a:t>interruption</a:t>
            </a:r>
            <a:r>
              <a:rPr lang="en-US" b="1" smtClean="0"/>
              <a:t> OR</a:t>
            </a:r>
            <a:endParaRPr lang="en-US" smtClean="0"/>
          </a:p>
          <a:p>
            <a:pPr lvl="1" eaLnBrk="1" hangingPunct="1"/>
            <a:r>
              <a:rPr lang="en-US" smtClean="0"/>
              <a:t>the beginning or end of an event.</a:t>
            </a:r>
            <a:endParaRPr lang="en-US" b="1" smtClean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Imperfect</a:t>
            </a:r>
          </a:p>
          <a:p>
            <a:pPr lvl="1" eaLnBrk="1" hangingPunct="1"/>
            <a:r>
              <a:rPr lang="en-US" smtClean="0"/>
              <a:t>Repeated/habitual past action </a:t>
            </a:r>
            <a:r>
              <a:rPr lang="en-US" b="1" smtClean="0"/>
              <a:t>OR</a:t>
            </a:r>
            <a:endParaRPr lang="en-US" smtClean="0"/>
          </a:p>
          <a:p>
            <a:pPr lvl="1" eaLnBrk="1" hangingPunct="1"/>
            <a:r>
              <a:rPr lang="en-US" smtClean="0"/>
              <a:t>was in progress (“was …ing”) </a:t>
            </a:r>
            <a:r>
              <a:rPr lang="en-US" b="1" smtClean="0"/>
              <a:t>OR</a:t>
            </a:r>
          </a:p>
          <a:p>
            <a:pPr lvl="1" eaLnBrk="1" hangingPunct="1"/>
            <a:r>
              <a:rPr lang="en-US" smtClean="0"/>
              <a:t>described a condition.</a:t>
            </a:r>
          </a:p>
          <a:p>
            <a:pPr eaLnBrk="1" hangingPunct="1"/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  <p:bldP spid="28676" grpId="0" build="p" autoUpdateAnimBg="0"/>
    </p:bldLst>
  </p:timing>
</p:sld>
</file>

<file path=ppt/theme/theme1.xml><?xml version="1.0" encoding="utf-8"?>
<a:theme xmlns:a="http://schemas.openxmlformats.org/drawingml/2006/main" name="Bold Stripes">
  <a:themeElements>
    <a:clrScheme name="Bold Stripes 2">
      <a:dk1>
        <a:srgbClr val="000000"/>
      </a:dk1>
      <a:lt1>
        <a:srgbClr val="EAEAEA"/>
      </a:lt1>
      <a:dk2>
        <a:srgbClr val="003366"/>
      </a:dk2>
      <a:lt2>
        <a:srgbClr val="EAEAEA"/>
      </a:lt2>
      <a:accent1>
        <a:srgbClr val="FFFFFF"/>
      </a:accent1>
      <a:accent2>
        <a:srgbClr val="DDDDDD"/>
      </a:accent2>
      <a:accent3>
        <a:srgbClr val="F3F3F3"/>
      </a:accent3>
      <a:accent4>
        <a:srgbClr val="000000"/>
      </a:accent4>
      <a:accent5>
        <a:srgbClr val="FFFFFF"/>
      </a:accent5>
      <a:accent6>
        <a:srgbClr val="C8C8C8"/>
      </a:accent6>
      <a:hlink>
        <a:srgbClr val="336699"/>
      </a:hlink>
      <a:folHlink>
        <a:srgbClr val="9A0000"/>
      </a:folHlink>
    </a:clrScheme>
    <a:fontScheme name="Bold Stripe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Designs\Bold Stripes.pot</Template>
  <TotalTime>465</TotalTime>
  <Words>769</Words>
  <Application>Microsoft Office PowerPoint</Application>
  <PresentationFormat>On-screen Show (4:3)</PresentationFormat>
  <Paragraphs>129</Paragraphs>
  <Slides>26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Bold Stripes</vt:lpstr>
      <vt:lpstr>Preterite or Imperfect?</vt:lpstr>
      <vt:lpstr>Preterite or Imperfect?</vt:lpstr>
      <vt:lpstr>Preterite</vt:lpstr>
      <vt:lpstr>Here are some common phrases that should be followed by the preterite. </vt:lpstr>
      <vt:lpstr>Past actions that happen once</vt:lpstr>
      <vt:lpstr>Interruptions</vt:lpstr>
      <vt:lpstr>The beginning of an event</vt:lpstr>
      <vt:lpstr>The end of an event</vt:lpstr>
      <vt:lpstr>Imperfect</vt:lpstr>
      <vt:lpstr>Here are some common phrases that should be followed by the IMPERFECT. </vt:lpstr>
      <vt:lpstr>Repeated or habitual actions in the past</vt:lpstr>
      <vt:lpstr>Past action in progress</vt:lpstr>
      <vt:lpstr>Description of a condition</vt:lpstr>
      <vt:lpstr>AL  WEPT</vt:lpstr>
      <vt:lpstr>AL  WEPT</vt:lpstr>
      <vt:lpstr>AL  WEPT</vt:lpstr>
      <vt:lpstr>   AL  WEPT</vt:lpstr>
      <vt:lpstr>AL  WEPT</vt:lpstr>
      <vt:lpstr>AL  WEPT</vt:lpstr>
      <vt:lpstr>Let’s practice!</vt:lpstr>
      <vt:lpstr>Otro ejercicio, por favor.</vt:lpstr>
      <vt:lpstr>Un ejemplo más…</vt:lpstr>
      <vt:lpstr>Las respuestas:</vt:lpstr>
      <vt:lpstr>Y por fin…</vt:lpstr>
      <vt:lpstr>Y las respuestas…</vt:lpstr>
      <vt:lpstr>That’s all, folks!</vt:lpstr>
    </vt:vector>
  </TitlesOfParts>
  <Company>North Park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Preterite or Imperfect?</dc:title>
  <dc:creator>test</dc:creator>
  <cp:lastModifiedBy>Administrator</cp:lastModifiedBy>
  <cp:revision>27</cp:revision>
  <dcterms:created xsi:type="dcterms:W3CDTF">2002-01-09T16:23:16Z</dcterms:created>
  <dcterms:modified xsi:type="dcterms:W3CDTF">2012-04-24T16:04:00Z</dcterms:modified>
</cp:coreProperties>
</file>