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8" r:id="rId11"/>
    <p:sldId id="269" r:id="rId12"/>
    <p:sldId id="270" r:id="rId13"/>
    <p:sldId id="271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344" autoAdjust="0"/>
    <p:restoredTop sz="94660"/>
  </p:normalViewPr>
  <p:slideViewPr>
    <p:cSldViewPr>
      <p:cViewPr varScale="1">
        <p:scale>
          <a:sx n="74" d="100"/>
          <a:sy n="74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54974CD-5EE0-4B6B-99AD-531EED20AB81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FF734E-0F3E-4A92-AFDF-C803FDCBD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974CD-5EE0-4B6B-99AD-531EED20AB81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F734E-0F3E-4A92-AFDF-C803FDCBD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C54974CD-5EE0-4B6B-99AD-531EED20AB81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3FF734E-0F3E-4A92-AFDF-C803FDCBD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974CD-5EE0-4B6B-99AD-531EED20AB81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3FF734E-0F3E-4A92-AFDF-C803FDCBD0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974CD-5EE0-4B6B-99AD-531EED20AB81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3FF734E-0F3E-4A92-AFDF-C803FDCBD0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54974CD-5EE0-4B6B-99AD-531EED20AB81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3FF734E-0F3E-4A92-AFDF-C803FDCBD0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54974CD-5EE0-4B6B-99AD-531EED20AB81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3FF734E-0F3E-4A92-AFDF-C803FDCBD0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974CD-5EE0-4B6B-99AD-531EED20AB81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3FF734E-0F3E-4A92-AFDF-C803FDCBD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974CD-5EE0-4B6B-99AD-531EED20AB81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FF734E-0F3E-4A92-AFDF-C803FDCBD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974CD-5EE0-4B6B-99AD-531EED20AB81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3FF734E-0F3E-4A92-AFDF-C803FDCBD0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54974CD-5EE0-4B6B-99AD-531EED20AB81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3FF734E-0F3E-4A92-AFDF-C803FDCBD0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54974CD-5EE0-4B6B-99AD-531EED20AB81}" type="datetimeFigureOut">
              <a:rPr lang="en-US" smtClean="0"/>
              <a:pPr/>
              <a:t>10/2/2012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3FF734E-0F3E-4A92-AFDF-C803FDCBD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038600"/>
            <a:ext cx="10363200" cy="1828800"/>
          </a:xfrm>
        </p:spPr>
        <p:txBody>
          <a:bodyPr>
            <a:noAutofit/>
          </a:bodyPr>
          <a:lstStyle/>
          <a:p>
            <a:r>
              <a:rPr lang="en-US" sz="5500" b="1" dirty="0" smtClean="0"/>
              <a:t>Indirect object pronouns:</a:t>
            </a:r>
            <a:endParaRPr lang="en-US" sz="55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 whom or for whom something is done…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Tú</a:t>
            </a:r>
            <a:r>
              <a:rPr lang="en-US" sz="4400" dirty="0" smtClean="0"/>
              <a:t> </a:t>
            </a:r>
            <a:r>
              <a:rPr lang="en-US" sz="4400" dirty="0" smtClean="0">
                <a:solidFill>
                  <a:srgbClr val="C00000"/>
                </a:solidFill>
              </a:rPr>
              <a:t>le</a:t>
            </a:r>
            <a:r>
              <a:rPr lang="en-US" sz="4400" dirty="0" smtClean="0"/>
              <a:t> dices los </a:t>
            </a:r>
            <a:r>
              <a:rPr lang="en-US" sz="4400" dirty="0" err="1" smtClean="0"/>
              <a:t>problemas</a:t>
            </a:r>
            <a:r>
              <a:rPr lang="en-US" sz="4400" dirty="0" smtClean="0"/>
              <a:t> del </a:t>
            </a:r>
            <a:r>
              <a:rPr lang="en-US" sz="4400" dirty="0" err="1" smtClean="0"/>
              <a:t>carro</a:t>
            </a:r>
            <a:r>
              <a:rPr lang="en-US" sz="4400" dirty="0" smtClean="0"/>
              <a:t> </a:t>
            </a:r>
            <a:r>
              <a:rPr lang="en-US" sz="4400" dirty="0" smtClean="0">
                <a:solidFill>
                  <a:srgbClr val="C00000"/>
                </a:solidFill>
              </a:rPr>
              <a:t>(al </a:t>
            </a:r>
            <a:r>
              <a:rPr lang="en-US" sz="4400" dirty="0" err="1" smtClean="0">
                <a:solidFill>
                  <a:srgbClr val="C00000"/>
                </a:solidFill>
              </a:rPr>
              <a:t>mecánico</a:t>
            </a:r>
            <a:r>
              <a:rPr lang="en-US" sz="4400" dirty="0" smtClean="0">
                <a:solidFill>
                  <a:srgbClr val="C00000"/>
                </a:solidFill>
              </a:rPr>
              <a:t>).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Tú</a:t>
            </a:r>
            <a:r>
              <a:rPr lang="en-US" dirty="0" smtClean="0"/>
              <a:t> dices al </a:t>
            </a:r>
            <a:r>
              <a:rPr lang="en-US" dirty="0" err="1" smtClean="0"/>
              <a:t>mecánico</a:t>
            </a:r>
            <a:r>
              <a:rPr lang="en-US" dirty="0" smtClean="0"/>
              <a:t> los </a:t>
            </a:r>
            <a:r>
              <a:rPr lang="en-US" dirty="0" err="1" smtClean="0"/>
              <a:t>problemas</a:t>
            </a:r>
            <a:r>
              <a:rPr lang="en-US" dirty="0" smtClean="0"/>
              <a:t> del </a:t>
            </a:r>
            <a:r>
              <a:rPr lang="en-US" dirty="0" err="1" smtClean="0"/>
              <a:t>carro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Mis</a:t>
            </a:r>
            <a:r>
              <a:rPr lang="en-US" sz="4400" dirty="0" smtClean="0"/>
              <a:t> padres </a:t>
            </a:r>
            <a:r>
              <a:rPr lang="en-US" sz="4400" dirty="0" err="1" smtClean="0">
                <a:solidFill>
                  <a:srgbClr val="C00000"/>
                </a:solidFill>
              </a:rPr>
              <a:t>nos</a:t>
            </a:r>
            <a:r>
              <a:rPr lang="en-US" sz="4400" dirty="0" smtClean="0"/>
              <a:t> </a:t>
            </a:r>
            <a:r>
              <a:rPr lang="en-US" sz="4400" dirty="0" err="1" smtClean="0"/>
              <a:t>dicen</a:t>
            </a:r>
            <a:r>
              <a:rPr lang="en-US" sz="4400" dirty="0" smtClean="0"/>
              <a:t> </a:t>
            </a:r>
            <a:r>
              <a:rPr lang="en-US" sz="4400" dirty="0" err="1" smtClean="0"/>
              <a:t>las</a:t>
            </a:r>
            <a:r>
              <a:rPr lang="en-US" sz="4400" dirty="0" smtClean="0"/>
              <a:t> </a:t>
            </a:r>
            <a:r>
              <a:rPr lang="en-US" sz="4400" dirty="0" err="1" smtClean="0"/>
              <a:t>reglas</a:t>
            </a:r>
            <a:r>
              <a:rPr lang="en-US" sz="4400" dirty="0" smtClean="0"/>
              <a:t> </a:t>
            </a:r>
            <a:r>
              <a:rPr lang="en-US" sz="4400" dirty="0" smtClean="0">
                <a:solidFill>
                  <a:srgbClr val="C00000"/>
                </a:solidFill>
              </a:rPr>
              <a:t>(a </a:t>
            </a:r>
            <a:r>
              <a:rPr lang="en-US" sz="4400" dirty="0" err="1" smtClean="0">
                <a:solidFill>
                  <a:srgbClr val="C00000"/>
                </a:solidFill>
              </a:rPr>
              <a:t>nosotros</a:t>
            </a:r>
            <a:r>
              <a:rPr lang="en-US" sz="4400" dirty="0" smtClean="0">
                <a:solidFill>
                  <a:srgbClr val="C00000"/>
                </a:solidFill>
              </a:rPr>
              <a:t>).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Mis</a:t>
            </a:r>
            <a:r>
              <a:rPr lang="en-US" dirty="0" smtClean="0"/>
              <a:t> padres </a:t>
            </a:r>
            <a:r>
              <a:rPr lang="en-US" dirty="0" err="1" smtClean="0"/>
              <a:t>dicen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reglas</a:t>
            </a:r>
            <a:r>
              <a:rPr lang="en-US" dirty="0" smtClean="0"/>
              <a:t> a </a:t>
            </a:r>
            <a:r>
              <a:rPr lang="en-US" dirty="0" err="1" smtClean="0"/>
              <a:t>nosotros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Yo</a:t>
            </a:r>
            <a:r>
              <a:rPr lang="en-US" sz="4400" dirty="0" smtClean="0"/>
              <a:t> </a:t>
            </a:r>
            <a:r>
              <a:rPr lang="en-US" sz="4400" dirty="0" smtClean="0">
                <a:solidFill>
                  <a:srgbClr val="C00000"/>
                </a:solidFill>
              </a:rPr>
              <a:t>les </a:t>
            </a:r>
            <a:r>
              <a:rPr lang="en-US" sz="4400" dirty="0" err="1" smtClean="0"/>
              <a:t>digo</a:t>
            </a:r>
            <a:r>
              <a:rPr lang="en-US" sz="4400" dirty="0" smtClean="0"/>
              <a:t> gracias </a:t>
            </a:r>
            <a:r>
              <a:rPr lang="en-US" sz="4400" dirty="0" smtClean="0">
                <a:solidFill>
                  <a:srgbClr val="C00000"/>
                </a:solidFill>
              </a:rPr>
              <a:t>(a los </a:t>
            </a:r>
            <a:r>
              <a:rPr lang="en-US" sz="4400" dirty="0" err="1" smtClean="0">
                <a:solidFill>
                  <a:srgbClr val="C00000"/>
                </a:solidFill>
              </a:rPr>
              <a:t>vecinos</a:t>
            </a:r>
            <a:r>
              <a:rPr lang="en-US" sz="4400" dirty="0" smtClean="0">
                <a:solidFill>
                  <a:srgbClr val="C00000"/>
                </a:solidFill>
              </a:rPr>
              <a:t>).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digo</a:t>
            </a:r>
            <a:r>
              <a:rPr lang="en-US" dirty="0" smtClean="0"/>
              <a:t> gracias a los </a:t>
            </a:r>
            <a:r>
              <a:rPr lang="en-US" dirty="0" err="1" smtClean="0"/>
              <a:t>vecinos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371600" y="2590800"/>
            <a:ext cx="7772400" cy="41148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1 verb 1 option:  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the pronoun goes before the verb.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>
                <a:solidFill>
                  <a:schemeClr val="tx1"/>
                </a:solidFill>
              </a:rPr>
              <a:t>2 verbs 2 options: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b="1" dirty="0" smtClean="0">
                <a:solidFill>
                  <a:schemeClr val="tx1"/>
                </a:solidFill>
              </a:rPr>
              <a:t>The pronoun can go before both verbs</a:t>
            </a:r>
          </a:p>
          <a:p>
            <a:pPr marL="1154430" lvl="1" indent="-514350">
              <a:buFont typeface="Arial" pitchFamily="34" charset="0"/>
              <a:buChar char="•"/>
            </a:pPr>
            <a:r>
              <a:rPr lang="en-US" sz="2200" b="1" dirty="0" err="1" smtClean="0">
                <a:solidFill>
                  <a:schemeClr val="tx1"/>
                </a:solidFill>
              </a:rPr>
              <a:t>Tú</a:t>
            </a:r>
            <a:r>
              <a:rPr lang="en-US" sz="2200" b="1" dirty="0" smtClean="0">
                <a:solidFill>
                  <a:schemeClr val="tx1"/>
                </a:solidFill>
              </a:rPr>
              <a:t> </a:t>
            </a:r>
            <a:r>
              <a:rPr lang="en-US" sz="2200" b="1" dirty="0" smtClean="0">
                <a:solidFill>
                  <a:srgbClr val="C00000"/>
                </a:solidFill>
              </a:rPr>
              <a:t>me</a:t>
            </a:r>
            <a:r>
              <a:rPr lang="en-US" sz="2200" b="1" dirty="0" smtClean="0">
                <a:solidFill>
                  <a:schemeClr val="tx1"/>
                </a:solidFill>
              </a:rPr>
              <a:t> vas a </a:t>
            </a:r>
            <a:r>
              <a:rPr lang="en-US" sz="2200" b="1" dirty="0" err="1" smtClean="0">
                <a:solidFill>
                  <a:schemeClr val="tx1"/>
                </a:solidFill>
              </a:rPr>
              <a:t>dar</a:t>
            </a:r>
            <a:r>
              <a:rPr lang="en-US" sz="2200" b="1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b="1" dirty="0" smtClean="0">
                <a:solidFill>
                  <a:schemeClr val="tx1"/>
                </a:solidFill>
              </a:rPr>
              <a:t>The pronoun can attach to the end of the 2</a:t>
            </a:r>
            <a:r>
              <a:rPr lang="en-US" sz="3200" b="1" baseline="30000" dirty="0" smtClean="0">
                <a:solidFill>
                  <a:schemeClr val="tx1"/>
                </a:solidFill>
              </a:rPr>
              <a:t>nd</a:t>
            </a:r>
            <a:r>
              <a:rPr lang="en-US" sz="3200" b="1" dirty="0" smtClean="0">
                <a:solidFill>
                  <a:schemeClr val="tx1"/>
                </a:solidFill>
              </a:rPr>
              <a:t> verb.</a:t>
            </a:r>
          </a:p>
          <a:p>
            <a:pPr marL="1154430" lvl="1" indent="-514350">
              <a:buFont typeface="Arial" pitchFamily="34" charset="0"/>
              <a:buChar char="•"/>
            </a:pPr>
            <a:r>
              <a:rPr lang="en-US" sz="2200" b="1" dirty="0" err="1" smtClean="0">
                <a:solidFill>
                  <a:schemeClr val="tx1"/>
                </a:solidFill>
              </a:rPr>
              <a:t>Tú</a:t>
            </a:r>
            <a:r>
              <a:rPr lang="en-US" sz="2200" b="1" dirty="0" smtClean="0">
                <a:solidFill>
                  <a:schemeClr val="tx1"/>
                </a:solidFill>
              </a:rPr>
              <a:t> vas a </a:t>
            </a:r>
            <a:r>
              <a:rPr lang="en-US" sz="2200" b="1" dirty="0" err="1" smtClean="0">
                <a:solidFill>
                  <a:schemeClr val="tx1"/>
                </a:solidFill>
              </a:rPr>
              <a:t>dar</a:t>
            </a:r>
            <a:r>
              <a:rPr lang="en-US" sz="2200" b="1" dirty="0" err="1" smtClean="0">
                <a:solidFill>
                  <a:srgbClr val="C00000"/>
                </a:solidFill>
              </a:rPr>
              <a:t>me</a:t>
            </a:r>
            <a:r>
              <a:rPr lang="en-US" sz="2200" b="1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Font typeface="+mj-lt"/>
              <a:buAutoNum type="alphaUcPeriod"/>
            </a:pPr>
            <a:endParaRPr lang="en-US" sz="3200" dirty="0" smtClean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for placement: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Verb 2 Options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524000"/>
            <a:ext cx="9296400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b="1" dirty="0" smtClean="0"/>
              <a:t>2 verbs 2 options: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2800" b="1" dirty="0" smtClean="0"/>
              <a:t>The pronoun can go before both verbs</a:t>
            </a:r>
          </a:p>
          <a:p>
            <a:pPr marL="1154430" lvl="1" indent="-514350">
              <a:buFont typeface="Arial" pitchFamily="34" charset="0"/>
              <a:buChar char="•"/>
            </a:pPr>
            <a:r>
              <a:rPr lang="en-US" sz="2800" b="1" dirty="0" err="1" smtClean="0"/>
              <a:t>Yo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estoy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comprando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flores</a:t>
            </a:r>
            <a:r>
              <a:rPr lang="en-US" sz="2800" b="1" dirty="0" smtClean="0"/>
              <a:t> a </a:t>
            </a:r>
            <a:r>
              <a:rPr lang="en-US" sz="2800" b="1" dirty="0" err="1" smtClean="0"/>
              <a:t>tí</a:t>
            </a:r>
            <a:r>
              <a:rPr lang="en-US" sz="2800" b="1" dirty="0" smtClean="0"/>
              <a:t>.</a:t>
            </a:r>
          </a:p>
          <a:p>
            <a:pPr marL="1154430" lvl="1" indent="-514350">
              <a:buFont typeface="Arial" pitchFamily="34" charset="0"/>
              <a:buChar char="•"/>
            </a:pPr>
            <a:r>
              <a:rPr lang="en-US" sz="2800" b="1" dirty="0" err="1" smtClean="0"/>
              <a:t>Yo</a:t>
            </a:r>
            <a:r>
              <a:rPr lang="en-US" sz="2800" b="1" dirty="0" smtClean="0"/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te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estoy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comprando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flores</a:t>
            </a:r>
            <a:endParaRPr lang="en-US" sz="2800" b="1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2800" b="1" dirty="0" smtClean="0"/>
              <a:t>The pronoun can attach to the end of the 2</a:t>
            </a:r>
            <a:r>
              <a:rPr lang="en-US" sz="2800" b="1" baseline="30000" dirty="0" smtClean="0"/>
              <a:t>nd</a:t>
            </a:r>
            <a:r>
              <a:rPr lang="en-US" sz="2800" b="1" dirty="0" smtClean="0"/>
              <a:t> verb.</a:t>
            </a:r>
          </a:p>
          <a:p>
            <a:pPr marL="1154430" lvl="1" indent="-514350">
              <a:buFont typeface="Arial" pitchFamily="34" charset="0"/>
              <a:buChar char="•"/>
            </a:pPr>
            <a:r>
              <a:rPr lang="en-US" sz="2800" b="1" dirty="0" err="1" smtClean="0"/>
              <a:t>Yo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estoy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comprándo</a:t>
            </a:r>
            <a:r>
              <a:rPr lang="en-US" sz="2800" b="1" dirty="0" err="1" smtClean="0">
                <a:solidFill>
                  <a:srgbClr val="C00000"/>
                </a:solidFill>
              </a:rPr>
              <a:t>te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las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flores</a:t>
            </a:r>
            <a:r>
              <a:rPr lang="en-US" sz="2800" b="1" dirty="0" smtClean="0"/>
              <a:t> a </a:t>
            </a:r>
            <a:r>
              <a:rPr lang="en-US" sz="2800" b="1" dirty="0" err="1" smtClean="0"/>
              <a:t>tí</a:t>
            </a:r>
            <a:r>
              <a:rPr lang="en-US" sz="2800" b="1" dirty="0" smtClean="0"/>
              <a:t>.</a:t>
            </a:r>
          </a:p>
          <a:p>
            <a:pPr marL="1154430" lvl="1" indent="-514350">
              <a:buFont typeface="Arial" pitchFamily="34" charset="0"/>
              <a:buChar char="•"/>
            </a:pPr>
            <a:endParaRPr lang="en-US" sz="1200" b="1" dirty="0" smtClean="0"/>
          </a:p>
          <a:p>
            <a:pPr marL="697230" indent="-514350"/>
            <a:r>
              <a:rPr lang="en-US" sz="2400" b="1" u="sng" dirty="0" smtClean="0"/>
              <a:t>NOTE:  In example B the verb </a:t>
            </a:r>
            <a:r>
              <a:rPr lang="en-US" sz="2400" b="1" u="sng" dirty="0" err="1" smtClean="0"/>
              <a:t>comprar</a:t>
            </a:r>
            <a:r>
              <a:rPr lang="en-US" sz="2400" b="1" u="sng" dirty="0" smtClean="0"/>
              <a:t> has been changed twice.</a:t>
            </a:r>
            <a:r>
              <a:rPr lang="en-US" sz="2400" b="1" dirty="0" smtClean="0"/>
              <a:t>  </a:t>
            </a:r>
          </a:p>
          <a:p>
            <a:pPr marL="697230" indent="-514350">
              <a:buFont typeface="Arial" pitchFamily="34" charset="0"/>
              <a:buChar char="•"/>
            </a:pPr>
            <a:r>
              <a:rPr lang="en-US" sz="2400" b="1" dirty="0" smtClean="0"/>
              <a:t>Once to </a:t>
            </a:r>
            <a:r>
              <a:rPr lang="en-US" sz="2400" b="1" dirty="0" err="1" smtClean="0"/>
              <a:t>comprando</a:t>
            </a:r>
            <a:r>
              <a:rPr lang="en-US" sz="2400" b="1" dirty="0" smtClean="0"/>
              <a:t> and the second time by adding the “</a:t>
            </a:r>
            <a:r>
              <a:rPr lang="en-US" sz="2400" b="1" dirty="0" err="1" smtClean="0"/>
              <a:t>te</a:t>
            </a:r>
            <a:r>
              <a:rPr lang="en-US" sz="2400" b="1" dirty="0" smtClean="0"/>
              <a:t>”.  </a:t>
            </a:r>
          </a:p>
          <a:p>
            <a:pPr marL="697230" indent="-514350">
              <a:buFont typeface="Arial" pitchFamily="34" charset="0"/>
              <a:buChar char="•"/>
            </a:pPr>
            <a:r>
              <a:rPr lang="en-US" sz="2400" b="1" dirty="0" smtClean="0"/>
              <a:t>An accent needs to be added to keep the sound on the 3</a:t>
            </a:r>
            <a:r>
              <a:rPr lang="en-US" sz="2400" b="1" baseline="30000" dirty="0" smtClean="0"/>
              <a:t>rd</a:t>
            </a:r>
            <a:r>
              <a:rPr lang="en-US" sz="2400" b="1" dirty="0" smtClean="0"/>
              <a:t> vowel from the end.</a:t>
            </a:r>
          </a:p>
          <a:p>
            <a:pPr marL="697230" indent="-514350"/>
            <a:r>
              <a:rPr lang="en-US" sz="2800" b="1" dirty="0" smtClean="0"/>
              <a:t>* If you double mess… You have to triple mess…</a:t>
            </a:r>
          </a:p>
          <a:p>
            <a:pPr marL="697230" indent="-514350">
              <a:buFont typeface="Arial" pitchFamily="34" charset="0"/>
              <a:buChar char="•"/>
            </a:pPr>
            <a:endParaRPr lang="en-US" sz="2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Yo</a:t>
            </a:r>
            <a:r>
              <a:rPr lang="en-US" sz="4400" dirty="0" smtClean="0"/>
              <a:t> </a:t>
            </a:r>
            <a:r>
              <a:rPr lang="en-US" sz="4400" dirty="0" err="1" smtClean="0">
                <a:solidFill>
                  <a:srgbClr val="C00000"/>
                </a:solidFill>
              </a:rPr>
              <a:t>te</a:t>
            </a:r>
            <a:r>
              <a:rPr lang="en-US" sz="4400" dirty="0" smtClean="0"/>
              <a:t> </a:t>
            </a:r>
            <a:r>
              <a:rPr lang="en-US" sz="4400" dirty="0" err="1" smtClean="0"/>
              <a:t>voy</a:t>
            </a:r>
            <a:r>
              <a:rPr lang="en-US" sz="4400" dirty="0" smtClean="0"/>
              <a:t> a </a:t>
            </a:r>
            <a:r>
              <a:rPr lang="en-US" sz="4400" dirty="0" err="1" smtClean="0"/>
              <a:t>dar</a:t>
            </a:r>
            <a:r>
              <a:rPr lang="en-US" sz="4400" dirty="0" smtClean="0"/>
              <a:t> </a:t>
            </a:r>
            <a:r>
              <a:rPr lang="en-US" sz="4400" dirty="0" err="1" smtClean="0"/>
              <a:t>las</a:t>
            </a:r>
            <a:r>
              <a:rPr lang="en-US" sz="4400" dirty="0" smtClean="0"/>
              <a:t> </a:t>
            </a:r>
            <a:r>
              <a:rPr lang="en-US" sz="4400" dirty="0" err="1" smtClean="0"/>
              <a:t>flores</a:t>
            </a:r>
            <a:r>
              <a:rPr lang="en-US" sz="4400" dirty="0" smtClean="0"/>
              <a:t> </a:t>
            </a:r>
            <a:r>
              <a:rPr lang="en-US" sz="4400" dirty="0" smtClean="0">
                <a:solidFill>
                  <a:srgbClr val="C00000"/>
                </a:solidFill>
              </a:rPr>
              <a:t>(a </a:t>
            </a:r>
            <a:r>
              <a:rPr lang="en-US" sz="4400" dirty="0" err="1" smtClean="0">
                <a:solidFill>
                  <a:srgbClr val="C00000"/>
                </a:solidFill>
              </a:rPr>
              <a:t>tí</a:t>
            </a:r>
            <a:r>
              <a:rPr lang="en-US" sz="4400" dirty="0" smtClean="0">
                <a:solidFill>
                  <a:srgbClr val="C00000"/>
                </a:solidFill>
              </a:rPr>
              <a:t>).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voy</a:t>
            </a:r>
            <a:r>
              <a:rPr lang="en-US" dirty="0" smtClean="0"/>
              <a:t> a </a:t>
            </a:r>
            <a:r>
              <a:rPr lang="en-US" dirty="0" err="1" smtClean="0"/>
              <a:t>dar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flores</a:t>
            </a:r>
            <a:r>
              <a:rPr lang="en-US" dirty="0" smtClean="0"/>
              <a:t> a </a:t>
            </a:r>
            <a:r>
              <a:rPr lang="en-US" dirty="0" err="1" smtClean="0"/>
              <a:t>tí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 Placeholder 1"/>
          <p:cNvSpPr txBox="1">
            <a:spLocks/>
          </p:cNvSpPr>
          <p:nvPr/>
        </p:nvSpPr>
        <p:spPr>
          <a:xfrm>
            <a:off x="1371600" y="4572000"/>
            <a:ext cx="7123113" cy="1673225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voy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dar</a:t>
            </a:r>
            <a:r>
              <a:rPr lang="en-US" sz="4400" dirty="0" err="1" smtClean="0">
                <a:solidFill>
                  <a:srgbClr val="C00000"/>
                </a:solidFill>
              </a:rPr>
              <a:t>te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las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flores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(a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tí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Nosotros</a:t>
            </a:r>
            <a:r>
              <a:rPr lang="en-US" sz="4400" dirty="0" smtClean="0"/>
              <a:t> </a:t>
            </a:r>
            <a:r>
              <a:rPr lang="en-US" sz="4400" dirty="0" smtClean="0">
                <a:solidFill>
                  <a:srgbClr val="C00000"/>
                </a:solidFill>
              </a:rPr>
              <a:t>le</a:t>
            </a:r>
            <a:r>
              <a:rPr lang="en-US" sz="4400" dirty="0" smtClean="0"/>
              <a:t> </a:t>
            </a:r>
            <a:r>
              <a:rPr lang="en-US" sz="4400" dirty="0" err="1" smtClean="0"/>
              <a:t>vamos</a:t>
            </a:r>
            <a:r>
              <a:rPr lang="en-US" sz="4400" dirty="0" smtClean="0"/>
              <a:t> a </a:t>
            </a:r>
            <a:r>
              <a:rPr lang="en-US" sz="4400" dirty="0" err="1" smtClean="0"/>
              <a:t>dar</a:t>
            </a:r>
            <a:r>
              <a:rPr lang="en-US" sz="4400" dirty="0" smtClean="0"/>
              <a:t> el </a:t>
            </a:r>
            <a:r>
              <a:rPr lang="en-US" sz="4400" dirty="0" err="1" smtClean="0"/>
              <a:t>dinero</a:t>
            </a:r>
            <a:r>
              <a:rPr lang="en-US" sz="4400" dirty="0" smtClean="0"/>
              <a:t> </a:t>
            </a:r>
            <a:r>
              <a:rPr lang="en-US" sz="4400" dirty="0" smtClean="0">
                <a:solidFill>
                  <a:srgbClr val="C00000"/>
                </a:solidFill>
              </a:rPr>
              <a:t>(a </a:t>
            </a:r>
            <a:r>
              <a:rPr lang="en-US" sz="4400" dirty="0" err="1" smtClean="0">
                <a:solidFill>
                  <a:srgbClr val="C00000"/>
                </a:solidFill>
              </a:rPr>
              <a:t>ella</a:t>
            </a:r>
            <a:r>
              <a:rPr lang="en-US" sz="4400" dirty="0" smtClean="0">
                <a:solidFill>
                  <a:srgbClr val="C00000"/>
                </a:solidFill>
              </a:rPr>
              <a:t>).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Nosotros</a:t>
            </a:r>
            <a:r>
              <a:rPr lang="en-US" dirty="0" smtClean="0"/>
              <a:t>  </a:t>
            </a:r>
            <a:r>
              <a:rPr lang="en-US" dirty="0" err="1" smtClean="0"/>
              <a:t>vamos</a:t>
            </a:r>
            <a:r>
              <a:rPr lang="en-US" dirty="0" smtClean="0"/>
              <a:t> a </a:t>
            </a:r>
            <a:r>
              <a:rPr lang="en-US" dirty="0" err="1" smtClean="0"/>
              <a:t>dar</a:t>
            </a:r>
            <a:r>
              <a:rPr lang="en-US" dirty="0" smtClean="0"/>
              <a:t> el </a:t>
            </a:r>
            <a:r>
              <a:rPr lang="en-US" dirty="0" err="1" smtClean="0"/>
              <a:t>dinero</a:t>
            </a:r>
            <a:r>
              <a:rPr lang="en-US" dirty="0" smtClean="0"/>
              <a:t> a </a:t>
            </a:r>
            <a:r>
              <a:rPr lang="en-US" dirty="0" err="1" smtClean="0"/>
              <a:t>ella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 Placeholder 1"/>
          <p:cNvSpPr txBox="1">
            <a:spLocks/>
          </p:cNvSpPr>
          <p:nvPr/>
        </p:nvSpPr>
        <p:spPr>
          <a:xfrm>
            <a:off x="1447800" y="4572000"/>
            <a:ext cx="7123113" cy="1673225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Nosotros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vamos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 </a:t>
            </a: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dar</a:t>
            </a:r>
            <a:r>
              <a:rPr lang="en-US" sz="4400" smtClean="0">
                <a:solidFill>
                  <a:srgbClr val="C00000"/>
                </a:solidFill>
              </a:rPr>
              <a:t>le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el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dinero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(a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ella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Tú</a:t>
            </a:r>
            <a:r>
              <a:rPr lang="en-US" sz="4400" dirty="0" smtClean="0"/>
              <a:t> </a:t>
            </a:r>
            <a:r>
              <a:rPr lang="en-US" sz="4400" dirty="0" smtClean="0">
                <a:solidFill>
                  <a:srgbClr val="C00000"/>
                </a:solidFill>
              </a:rPr>
              <a:t>me </a:t>
            </a:r>
            <a:r>
              <a:rPr lang="en-US" sz="4400" dirty="0" smtClean="0"/>
              <a:t>vas a </a:t>
            </a:r>
            <a:r>
              <a:rPr lang="en-US" sz="4400" dirty="0" err="1" smtClean="0"/>
              <a:t>dar</a:t>
            </a:r>
            <a:r>
              <a:rPr lang="en-US" sz="4400" dirty="0" smtClean="0"/>
              <a:t> el </a:t>
            </a:r>
            <a:r>
              <a:rPr lang="en-US" sz="4400" dirty="0" err="1" smtClean="0"/>
              <a:t>libro</a:t>
            </a:r>
            <a:r>
              <a:rPr lang="en-US" sz="4400" dirty="0" smtClean="0"/>
              <a:t> </a:t>
            </a:r>
            <a:r>
              <a:rPr lang="en-US" sz="4400" dirty="0" smtClean="0">
                <a:solidFill>
                  <a:srgbClr val="C00000"/>
                </a:solidFill>
              </a:rPr>
              <a:t>(a </a:t>
            </a:r>
            <a:r>
              <a:rPr lang="en-US" sz="4400" dirty="0" err="1" smtClean="0">
                <a:solidFill>
                  <a:srgbClr val="C00000"/>
                </a:solidFill>
              </a:rPr>
              <a:t>mí</a:t>
            </a:r>
            <a:r>
              <a:rPr lang="en-US" sz="4400" dirty="0" smtClean="0">
                <a:solidFill>
                  <a:srgbClr val="C00000"/>
                </a:solidFill>
              </a:rPr>
              <a:t>).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Tú</a:t>
            </a:r>
            <a:r>
              <a:rPr lang="en-US" dirty="0" smtClean="0"/>
              <a:t> vas a </a:t>
            </a:r>
            <a:r>
              <a:rPr lang="en-US" dirty="0" err="1" smtClean="0"/>
              <a:t>dar</a:t>
            </a:r>
            <a:r>
              <a:rPr lang="en-US" dirty="0" smtClean="0"/>
              <a:t> el </a:t>
            </a:r>
            <a:r>
              <a:rPr lang="en-US" dirty="0" err="1" smtClean="0"/>
              <a:t>libro</a:t>
            </a:r>
            <a:r>
              <a:rPr lang="en-US" dirty="0" smtClean="0"/>
              <a:t> a </a:t>
            </a:r>
            <a:r>
              <a:rPr lang="en-US" dirty="0" err="1" smtClean="0"/>
              <a:t>mí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 Placeholder 1"/>
          <p:cNvSpPr txBox="1">
            <a:spLocks/>
          </p:cNvSpPr>
          <p:nvPr/>
        </p:nvSpPr>
        <p:spPr>
          <a:xfrm>
            <a:off x="1447800" y="4572000"/>
            <a:ext cx="7123113" cy="1673225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Tú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vas a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dar</a:t>
            </a:r>
            <a:r>
              <a:rPr lang="en-US" sz="4400" dirty="0" smtClean="0">
                <a:solidFill>
                  <a:srgbClr val="C00000"/>
                </a:solidFill>
              </a:rPr>
              <a:t>me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el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libro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(a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mí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Yo</a:t>
            </a:r>
            <a:r>
              <a:rPr lang="en-US" sz="4400" dirty="0" smtClean="0"/>
              <a:t> </a:t>
            </a:r>
            <a:r>
              <a:rPr lang="en-US" sz="4400" dirty="0" smtClean="0">
                <a:solidFill>
                  <a:srgbClr val="C00000"/>
                </a:solidFill>
              </a:rPr>
              <a:t>le</a:t>
            </a:r>
            <a:r>
              <a:rPr lang="en-US" sz="4400" dirty="0" smtClean="0"/>
              <a:t> </a:t>
            </a:r>
            <a:r>
              <a:rPr lang="en-US" sz="4400" dirty="0" err="1" smtClean="0"/>
              <a:t>estoy</a:t>
            </a:r>
            <a:r>
              <a:rPr lang="en-US" sz="4400" dirty="0" smtClean="0"/>
              <a:t> </a:t>
            </a:r>
            <a:r>
              <a:rPr lang="en-US" sz="4400" dirty="0" err="1" smtClean="0"/>
              <a:t>hablando</a:t>
            </a:r>
            <a:r>
              <a:rPr lang="en-US" sz="4400" dirty="0" smtClean="0"/>
              <a:t> </a:t>
            </a:r>
            <a:r>
              <a:rPr lang="en-US" sz="4400" dirty="0" err="1" smtClean="0"/>
              <a:t>español</a:t>
            </a:r>
            <a:r>
              <a:rPr lang="en-US" sz="4400" dirty="0" smtClean="0"/>
              <a:t>  </a:t>
            </a:r>
            <a:r>
              <a:rPr lang="en-US" sz="4400" dirty="0" smtClean="0">
                <a:solidFill>
                  <a:srgbClr val="C00000"/>
                </a:solidFill>
              </a:rPr>
              <a:t>(con </a:t>
            </a:r>
            <a:r>
              <a:rPr lang="en-US" sz="4400" dirty="0" err="1" smtClean="0">
                <a:solidFill>
                  <a:srgbClr val="C00000"/>
                </a:solidFill>
              </a:rPr>
              <a:t>ella</a:t>
            </a:r>
            <a:r>
              <a:rPr lang="en-US" sz="4400" dirty="0" smtClean="0">
                <a:solidFill>
                  <a:srgbClr val="C00000"/>
                </a:solidFill>
              </a:rPr>
              <a:t>).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estoy</a:t>
            </a:r>
            <a:r>
              <a:rPr lang="en-US" dirty="0" smtClean="0"/>
              <a:t> </a:t>
            </a:r>
            <a:r>
              <a:rPr lang="en-US" dirty="0" err="1" smtClean="0"/>
              <a:t>hablando</a:t>
            </a:r>
            <a:r>
              <a:rPr lang="en-US" dirty="0" smtClean="0"/>
              <a:t> </a:t>
            </a:r>
            <a:r>
              <a:rPr lang="en-US" dirty="0" err="1" smtClean="0"/>
              <a:t>español</a:t>
            </a:r>
            <a:r>
              <a:rPr lang="en-US" dirty="0" smtClean="0"/>
              <a:t> con </a:t>
            </a:r>
            <a:r>
              <a:rPr lang="en-US" dirty="0" err="1" smtClean="0"/>
              <a:t>ella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 Placeholder 1"/>
          <p:cNvSpPr txBox="1">
            <a:spLocks/>
          </p:cNvSpPr>
          <p:nvPr/>
        </p:nvSpPr>
        <p:spPr>
          <a:xfrm>
            <a:off x="1447800" y="4572000"/>
            <a:ext cx="7123113" cy="1673225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estoy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habl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á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ndo</a:t>
            </a:r>
            <a:r>
              <a:rPr lang="en-US" sz="4400" dirty="0" smtClean="0">
                <a:solidFill>
                  <a:srgbClr val="C00000"/>
                </a:solidFill>
              </a:rPr>
              <a:t>le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español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(con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ella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El </a:t>
            </a:r>
            <a:r>
              <a:rPr lang="en-US" sz="4400" dirty="0" err="1" smtClean="0"/>
              <a:t>trabajador</a:t>
            </a:r>
            <a:r>
              <a:rPr lang="en-US" sz="4400" dirty="0" smtClean="0"/>
              <a:t> social </a:t>
            </a:r>
            <a:r>
              <a:rPr lang="en-US" sz="4400" dirty="0" smtClean="0">
                <a:solidFill>
                  <a:srgbClr val="C00000"/>
                </a:solidFill>
              </a:rPr>
              <a:t>me</a:t>
            </a:r>
            <a:r>
              <a:rPr lang="en-US" sz="4400" dirty="0" smtClean="0"/>
              <a:t> </a:t>
            </a:r>
            <a:r>
              <a:rPr lang="en-US" sz="4400" dirty="0" err="1" smtClean="0"/>
              <a:t>está</a:t>
            </a:r>
            <a:r>
              <a:rPr lang="en-US" sz="4400" dirty="0" smtClean="0"/>
              <a:t> </a:t>
            </a:r>
            <a:r>
              <a:rPr lang="en-US" sz="4400" dirty="0" err="1" smtClean="0"/>
              <a:t>dando</a:t>
            </a:r>
            <a:r>
              <a:rPr lang="en-US" sz="4400" dirty="0" smtClean="0"/>
              <a:t> </a:t>
            </a:r>
            <a:r>
              <a:rPr lang="en-US" sz="4400" dirty="0" err="1" smtClean="0"/>
              <a:t>consejos</a:t>
            </a:r>
            <a:r>
              <a:rPr lang="en-US" sz="4400" dirty="0" smtClean="0"/>
              <a:t> </a:t>
            </a:r>
            <a:r>
              <a:rPr lang="en-US" sz="4400" dirty="0" smtClean="0">
                <a:solidFill>
                  <a:srgbClr val="C00000"/>
                </a:solidFill>
              </a:rPr>
              <a:t>(a </a:t>
            </a:r>
            <a:r>
              <a:rPr lang="en-US" sz="4400" dirty="0" err="1" smtClean="0">
                <a:solidFill>
                  <a:srgbClr val="C00000"/>
                </a:solidFill>
              </a:rPr>
              <a:t>mí</a:t>
            </a:r>
            <a:r>
              <a:rPr lang="en-US" sz="4400" dirty="0" smtClean="0">
                <a:solidFill>
                  <a:srgbClr val="C00000"/>
                </a:solidFill>
              </a:rPr>
              <a:t>).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71600" y="1752600"/>
            <a:ext cx="80772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El </a:t>
            </a:r>
            <a:r>
              <a:rPr lang="en-US" dirty="0" err="1" smtClean="0"/>
              <a:t>trabajador</a:t>
            </a:r>
            <a:r>
              <a:rPr lang="en-US" dirty="0" smtClean="0"/>
              <a:t> social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dando</a:t>
            </a:r>
            <a:r>
              <a:rPr lang="en-US" dirty="0" smtClean="0"/>
              <a:t> </a:t>
            </a:r>
            <a:r>
              <a:rPr lang="en-US" dirty="0" err="1" smtClean="0"/>
              <a:t>consejos</a:t>
            </a:r>
            <a:r>
              <a:rPr lang="en-US" dirty="0" smtClean="0"/>
              <a:t> a </a:t>
            </a:r>
            <a:r>
              <a:rPr lang="en-US" dirty="0" err="1" smtClean="0"/>
              <a:t>mí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Text Placeholder 1"/>
          <p:cNvSpPr txBox="1">
            <a:spLocks/>
          </p:cNvSpPr>
          <p:nvPr/>
        </p:nvSpPr>
        <p:spPr>
          <a:xfrm>
            <a:off x="1524000" y="4648200"/>
            <a:ext cx="7123113" cy="1673225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El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trabajador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social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está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á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ndo</a:t>
            </a:r>
            <a:r>
              <a:rPr lang="en-US" sz="4400" dirty="0" smtClean="0">
                <a:solidFill>
                  <a:srgbClr val="C00000"/>
                </a:solidFill>
              </a:rPr>
              <a:t>me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consejos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(a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mí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Indirect Object Pronouns: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648200"/>
          </a:xfrm>
        </p:spPr>
        <p:txBody>
          <a:bodyPr>
            <a:noAutofit/>
          </a:bodyPr>
          <a:lstStyle/>
          <a:p>
            <a:r>
              <a:rPr lang="en-US" sz="4400" dirty="0" smtClean="0"/>
              <a:t>Me</a:t>
            </a:r>
          </a:p>
          <a:p>
            <a:r>
              <a:rPr lang="en-US" sz="4400" dirty="0" smtClean="0"/>
              <a:t>Te</a:t>
            </a:r>
          </a:p>
          <a:p>
            <a:r>
              <a:rPr lang="en-US" sz="4400" dirty="0" smtClean="0"/>
              <a:t>Le</a:t>
            </a:r>
          </a:p>
          <a:p>
            <a:r>
              <a:rPr lang="en-US" sz="4400" dirty="0" err="1" smtClean="0"/>
              <a:t>Nos</a:t>
            </a:r>
            <a:endParaRPr lang="en-US" sz="4400" dirty="0" smtClean="0"/>
          </a:p>
          <a:p>
            <a:r>
              <a:rPr lang="en-US" sz="4400" dirty="0" smtClean="0"/>
              <a:t>Les</a:t>
            </a:r>
          </a:p>
          <a:p>
            <a:endParaRPr lang="en-US" sz="44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 whom/for whom</a:t>
            </a:r>
          </a:p>
          <a:p>
            <a:r>
              <a:rPr lang="en-US" dirty="0" smtClean="0"/>
              <a:t>I buy the flowers for Becky </a:t>
            </a:r>
          </a:p>
          <a:p>
            <a:pPr lvl="1"/>
            <a:r>
              <a:rPr lang="en-US" dirty="0" smtClean="0"/>
              <a:t>For Becky is the IDO</a:t>
            </a:r>
          </a:p>
          <a:p>
            <a:r>
              <a:rPr lang="en-US" dirty="0" smtClean="0"/>
              <a:t>They bring the homework to the teacher</a:t>
            </a:r>
          </a:p>
          <a:p>
            <a:pPr lvl="1"/>
            <a:r>
              <a:rPr lang="en-US" dirty="0" smtClean="0"/>
              <a:t>To the teacher is the IDO</a:t>
            </a:r>
          </a:p>
          <a:p>
            <a:r>
              <a:rPr lang="en-US" dirty="0" smtClean="0"/>
              <a:t>You could restate the sentences as:</a:t>
            </a:r>
          </a:p>
          <a:p>
            <a:pPr lvl="1"/>
            <a:r>
              <a:rPr lang="en-US" dirty="0" smtClean="0"/>
              <a:t>I buy it for her.</a:t>
            </a:r>
          </a:p>
          <a:p>
            <a:pPr lvl="1"/>
            <a:r>
              <a:rPr lang="en-US" smtClean="0"/>
              <a:t>I bring it to </a:t>
            </a:r>
            <a:r>
              <a:rPr lang="en-US" dirty="0" smtClean="0"/>
              <a:t>him/her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Tú</a:t>
            </a:r>
            <a:r>
              <a:rPr lang="en-US" sz="4400" dirty="0" smtClean="0"/>
              <a:t> </a:t>
            </a:r>
            <a:r>
              <a:rPr lang="en-US" sz="4400" dirty="0" smtClean="0">
                <a:solidFill>
                  <a:srgbClr val="C00000"/>
                </a:solidFill>
              </a:rPr>
              <a:t>le</a:t>
            </a:r>
            <a:r>
              <a:rPr lang="en-US" sz="4400" dirty="0" smtClean="0"/>
              <a:t> </a:t>
            </a:r>
            <a:r>
              <a:rPr lang="en-US" sz="4400" dirty="0" err="1" smtClean="0"/>
              <a:t>estás</a:t>
            </a:r>
            <a:r>
              <a:rPr lang="en-US" sz="4400" dirty="0" smtClean="0"/>
              <a:t> </a:t>
            </a:r>
            <a:r>
              <a:rPr lang="en-US" sz="4400" dirty="0" err="1" smtClean="0"/>
              <a:t>comprando</a:t>
            </a:r>
            <a:r>
              <a:rPr lang="en-US" sz="4400" dirty="0" smtClean="0"/>
              <a:t> </a:t>
            </a:r>
            <a:r>
              <a:rPr lang="en-US" sz="4400" dirty="0" err="1" smtClean="0"/>
              <a:t>las</a:t>
            </a:r>
            <a:r>
              <a:rPr lang="en-US" sz="4400" dirty="0" smtClean="0"/>
              <a:t> </a:t>
            </a:r>
            <a:r>
              <a:rPr lang="en-US" sz="4400" dirty="0" err="1" smtClean="0"/>
              <a:t>flores</a:t>
            </a:r>
            <a:r>
              <a:rPr lang="en-US" sz="4400" dirty="0" smtClean="0"/>
              <a:t> </a:t>
            </a:r>
            <a:r>
              <a:rPr lang="en-US" sz="4400" dirty="0" smtClean="0">
                <a:solidFill>
                  <a:srgbClr val="C00000"/>
                </a:solidFill>
              </a:rPr>
              <a:t>(a Becky).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Tú</a:t>
            </a:r>
            <a:r>
              <a:rPr lang="en-US" dirty="0" smtClean="0"/>
              <a:t> </a:t>
            </a:r>
            <a:r>
              <a:rPr lang="en-US" dirty="0" err="1" smtClean="0"/>
              <a:t>estás</a:t>
            </a:r>
            <a:r>
              <a:rPr lang="en-US" dirty="0" smtClean="0"/>
              <a:t> </a:t>
            </a:r>
            <a:r>
              <a:rPr lang="en-US" dirty="0" err="1" smtClean="0"/>
              <a:t>comprando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flores</a:t>
            </a:r>
            <a:r>
              <a:rPr lang="en-US" dirty="0" smtClean="0"/>
              <a:t> a Becky.</a:t>
            </a:r>
            <a:endParaRPr lang="en-US" dirty="0"/>
          </a:p>
        </p:txBody>
      </p:sp>
      <p:sp>
        <p:nvSpPr>
          <p:cNvPr id="4" name="Text Placeholder 1"/>
          <p:cNvSpPr txBox="1">
            <a:spLocks/>
          </p:cNvSpPr>
          <p:nvPr/>
        </p:nvSpPr>
        <p:spPr>
          <a:xfrm>
            <a:off x="1524000" y="4648200"/>
            <a:ext cx="7123113" cy="1673225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Tú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estás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compr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á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ndo</a:t>
            </a:r>
            <a:r>
              <a:rPr lang="en-US" sz="4400" dirty="0" smtClean="0">
                <a:solidFill>
                  <a:srgbClr val="C00000"/>
                </a:solidFill>
              </a:rPr>
              <a:t>le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las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flores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(a Becky).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 fin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371600" y="2590800"/>
            <a:ext cx="7123113" cy="41148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1 verb 1 option:  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the pronoun goes before the verb.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Example: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err="1" smtClean="0">
                <a:solidFill>
                  <a:schemeClr val="tx1"/>
                </a:solidFill>
              </a:rPr>
              <a:t>Yo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compro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las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flores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rgbClr val="C00000"/>
                </a:solidFill>
              </a:rPr>
              <a:t>a Becky</a:t>
            </a:r>
            <a:r>
              <a:rPr lang="en-US" sz="3200" dirty="0" smtClean="0">
                <a:solidFill>
                  <a:schemeClr val="tx1"/>
                </a:solidFill>
              </a:rPr>
              <a:t>.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err="1" smtClean="0">
                <a:solidFill>
                  <a:schemeClr val="tx1"/>
                </a:solidFill>
              </a:rPr>
              <a:t>Yo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rgbClr val="C00000"/>
                </a:solidFill>
              </a:rPr>
              <a:t>le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compro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las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flores</a:t>
            </a:r>
            <a:r>
              <a:rPr lang="en-US" sz="3200" smtClean="0">
                <a:solidFill>
                  <a:schemeClr val="tx1"/>
                </a:solidFill>
              </a:rPr>
              <a:t> (</a:t>
            </a:r>
            <a:r>
              <a:rPr lang="en-US" sz="3200" smtClean="0">
                <a:solidFill>
                  <a:srgbClr val="C00000"/>
                </a:solidFill>
              </a:rPr>
              <a:t>a Becky.)</a:t>
            </a:r>
            <a:endParaRPr lang="en-US" sz="3200" dirty="0" smtClean="0">
              <a:solidFill>
                <a:srgbClr val="C0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Ella </a:t>
            </a:r>
            <a:r>
              <a:rPr lang="en-US" sz="3200" dirty="0" err="1" smtClean="0">
                <a:solidFill>
                  <a:schemeClr val="tx1"/>
                </a:solidFill>
              </a:rPr>
              <a:t>trae</a:t>
            </a:r>
            <a:r>
              <a:rPr lang="en-US" sz="3200" dirty="0" smtClean="0">
                <a:solidFill>
                  <a:schemeClr val="tx1"/>
                </a:solidFill>
              </a:rPr>
              <a:t> el </a:t>
            </a:r>
            <a:r>
              <a:rPr lang="en-US" sz="3200" dirty="0" err="1" smtClean="0">
                <a:solidFill>
                  <a:schemeClr val="tx1"/>
                </a:solidFill>
              </a:rPr>
              <a:t>dinero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rgbClr val="C00000"/>
                </a:solidFill>
              </a:rPr>
              <a:t>a </a:t>
            </a:r>
            <a:r>
              <a:rPr lang="en-US" sz="3200" dirty="0" err="1" smtClean="0">
                <a:solidFill>
                  <a:srgbClr val="C00000"/>
                </a:solidFill>
              </a:rPr>
              <a:t>Pepe</a:t>
            </a:r>
            <a:r>
              <a:rPr lang="en-US" sz="3200" dirty="0" smtClean="0">
                <a:solidFill>
                  <a:srgbClr val="C00000"/>
                </a:solidFill>
              </a:rPr>
              <a:t> y </a:t>
            </a:r>
            <a:r>
              <a:rPr lang="en-US" sz="3200" dirty="0" err="1" smtClean="0">
                <a:solidFill>
                  <a:srgbClr val="C00000"/>
                </a:solidFill>
              </a:rPr>
              <a:t>yo</a:t>
            </a:r>
            <a:r>
              <a:rPr lang="en-US" sz="3200" dirty="0" smtClean="0">
                <a:solidFill>
                  <a:srgbClr val="C00000"/>
                </a:solidFill>
              </a:rPr>
              <a:t>.</a:t>
            </a:r>
          </a:p>
          <a:p>
            <a:pPr lvl="1"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Ella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rgbClr val="C00000"/>
                </a:solidFill>
              </a:rPr>
              <a:t>nos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trae</a:t>
            </a:r>
            <a:r>
              <a:rPr lang="en-US" sz="3200" dirty="0" smtClean="0">
                <a:solidFill>
                  <a:schemeClr val="tx1"/>
                </a:solidFill>
              </a:rPr>
              <a:t> el </a:t>
            </a:r>
            <a:r>
              <a:rPr lang="en-US" sz="3200" dirty="0" err="1" smtClean="0">
                <a:solidFill>
                  <a:schemeClr val="tx1"/>
                </a:solidFill>
              </a:rPr>
              <a:t>dinero</a:t>
            </a:r>
            <a:r>
              <a:rPr lang="en-US" sz="3200" dirty="0" smtClean="0">
                <a:solidFill>
                  <a:schemeClr val="tx1"/>
                </a:solidFill>
              </a:rPr>
              <a:t> (</a:t>
            </a:r>
            <a:r>
              <a:rPr lang="en-US" sz="3200" dirty="0" smtClean="0">
                <a:solidFill>
                  <a:srgbClr val="C00000"/>
                </a:solidFill>
              </a:rPr>
              <a:t>a </a:t>
            </a:r>
            <a:r>
              <a:rPr lang="en-US" sz="3200" dirty="0" err="1" smtClean="0">
                <a:solidFill>
                  <a:srgbClr val="C00000"/>
                </a:solidFill>
              </a:rPr>
              <a:t>Pepe</a:t>
            </a:r>
            <a:r>
              <a:rPr lang="en-US" sz="3200" dirty="0" smtClean="0">
                <a:solidFill>
                  <a:srgbClr val="C00000"/>
                </a:solidFill>
              </a:rPr>
              <a:t> y </a:t>
            </a:r>
            <a:r>
              <a:rPr lang="en-US" sz="3200" dirty="0" err="1" smtClean="0">
                <a:solidFill>
                  <a:srgbClr val="C00000"/>
                </a:solidFill>
              </a:rPr>
              <a:t>yo</a:t>
            </a:r>
            <a:r>
              <a:rPr lang="en-US" sz="3200" dirty="0" smtClean="0">
                <a:solidFill>
                  <a:srgbClr val="C00000"/>
                </a:solidFill>
              </a:rPr>
              <a:t>.)</a:t>
            </a:r>
          </a:p>
          <a:p>
            <a:pPr>
              <a:buFont typeface="Arial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for placement: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try it… </a:t>
            </a:r>
            <a:r>
              <a:rPr lang="en-US" dirty="0" err="1" smtClean="0"/>
              <a:t>Remeber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5400" dirty="0" smtClean="0"/>
              <a:t>Me		</a:t>
            </a:r>
            <a:r>
              <a:rPr lang="en-US" sz="5400" dirty="0" err="1" smtClean="0"/>
              <a:t>Nos</a:t>
            </a:r>
            <a:endParaRPr lang="en-US" sz="5400" dirty="0" smtClean="0"/>
          </a:p>
          <a:p>
            <a:pPr>
              <a:buNone/>
            </a:pPr>
            <a:r>
              <a:rPr lang="en-US" sz="5400" dirty="0" smtClean="0"/>
              <a:t>Te</a:t>
            </a:r>
          </a:p>
          <a:p>
            <a:pPr>
              <a:buNone/>
            </a:pPr>
            <a:r>
              <a:rPr lang="en-US" sz="5400" dirty="0" smtClean="0"/>
              <a:t>Le 		Les</a:t>
            </a:r>
            <a:endParaRPr lang="en-US" sz="54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4400" dirty="0" err="1" smtClean="0"/>
              <a:t>Doy</a:t>
            </a:r>
            <a:r>
              <a:rPr lang="en-US" sz="4400" dirty="0" smtClean="0"/>
              <a:t>		</a:t>
            </a:r>
            <a:r>
              <a:rPr lang="en-US" sz="4400" dirty="0" err="1" smtClean="0"/>
              <a:t>Damos</a:t>
            </a:r>
            <a:endParaRPr lang="en-US" sz="4400" dirty="0" smtClean="0"/>
          </a:p>
          <a:p>
            <a:pPr>
              <a:buNone/>
            </a:pPr>
            <a:r>
              <a:rPr lang="en-US" sz="4400" dirty="0" smtClean="0"/>
              <a:t>Das</a:t>
            </a:r>
          </a:p>
          <a:p>
            <a:pPr>
              <a:buNone/>
            </a:pPr>
            <a:r>
              <a:rPr lang="en-US" sz="4400" dirty="0" err="1" smtClean="0"/>
              <a:t>Da</a:t>
            </a:r>
            <a:r>
              <a:rPr lang="en-US" sz="4400" dirty="0" smtClean="0"/>
              <a:t>		Dan</a:t>
            </a:r>
            <a:endParaRPr lang="en-US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 smtClean="0"/>
              <a:t>Indirect Object Pronouns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Dar- to give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723900" y="3848100"/>
            <a:ext cx="2667000" cy="158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33400" y="2514600"/>
            <a:ext cx="3200400" cy="794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Yo</a:t>
            </a:r>
            <a:r>
              <a:rPr lang="en-US" sz="4400" dirty="0" smtClean="0"/>
              <a:t> </a:t>
            </a:r>
            <a:r>
              <a:rPr lang="en-US" sz="4400" dirty="0" err="1" smtClean="0">
                <a:solidFill>
                  <a:srgbClr val="C00000"/>
                </a:solidFill>
              </a:rPr>
              <a:t>te</a:t>
            </a:r>
            <a:r>
              <a:rPr lang="en-US" sz="4400" dirty="0" smtClean="0"/>
              <a:t> </a:t>
            </a:r>
            <a:r>
              <a:rPr lang="en-US" sz="4400" dirty="0" err="1" smtClean="0"/>
              <a:t>doy</a:t>
            </a:r>
            <a:r>
              <a:rPr lang="en-US" sz="4400" dirty="0" smtClean="0"/>
              <a:t> </a:t>
            </a:r>
            <a:r>
              <a:rPr lang="en-US" sz="4400" dirty="0" err="1" smtClean="0"/>
              <a:t>las</a:t>
            </a:r>
            <a:r>
              <a:rPr lang="en-US" sz="4400" dirty="0" smtClean="0"/>
              <a:t> </a:t>
            </a:r>
            <a:r>
              <a:rPr lang="en-US" sz="4400" dirty="0" err="1" smtClean="0"/>
              <a:t>flores</a:t>
            </a:r>
            <a:r>
              <a:rPr lang="en-US" sz="4400" dirty="0" smtClean="0"/>
              <a:t> </a:t>
            </a:r>
            <a:r>
              <a:rPr lang="en-US" sz="4400" dirty="0" smtClean="0">
                <a:solidFill>
                  <a:srgbClr val="C00000"/>
                </a:solidFill>
              </a:rPr>
              <a:t>(a </a:t>
            </a:r>
            <a:r>
              <a:rPr lang="en-US" sz="4400" dirty="0" err="1" smtClean="0">
                <a:solidFill>
                  <a:srgbClr val="C00000"/>
                </a:solidFill>
              </a:rPr>
              <a:t>tí</a:t>
            </a:r>
            <a:r>
              <a:rPr lang="en-US" sz="4400" dirty="0" smtClean="0">
                <a:solidFill>
                  <a:srgbClr val="C00000"/>
                </a:solidFill>
              </a:rPr>
              <a:t>).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doy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flores</a:t>
            </a:r>
            <a:r>
              <a:rPr lang="en-US" dirty="0" smtClean="0"/>
              <a:t> a </a:t>
            </a:r>
            <a:r>
              <a:rPr lang="en-US" dirty="0" err="1" smtClean="0"/>
              <a:t>tí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Nosotros</a:t>
            </a:r>
            <a:r>
              <a:rPr lang="en-US" sz="4400" dirty="0" smtClean="0"/>
              <a:t> </a:t>
            </a:r>
            <a:r>
              <a:rPr lang="en-US" sz="4400" dirty="0" smtClean="0">
                <a:solidFill>
                  <a:srgbClr val="C00000"/>
                </a:solidFill>
              </a:rPr>
              <a:t>le</a:t>
            </a:r>
            <a:r>
              <a:rPr lang="en-US" sz="4400" dirty="0" smtClean="0"/>
              <a:t> </a:t>
            </a:r>
            <a:r>
              <a:rPr lang="en-US" sz="4400" dirty="0" err="1" smtClean="0"/>
              <a:t>damos</a:t>
            </a:r>
            <a:r>
              <a:rPr lang="en-US" sz="4400" dirty="0" smtClean="0"/>
              <a:t> el </a:t>
            </a:r>
            <a:r>
              <a:rPr lang="en-US" sz="4400" dirty="0" err="1" smtClean="0"/>
              <a:t>dinero</a:t>
            </a:r>
            <a:r>
              <a:rPr lang="en-US" sz="4400" dirty="0" smtClean="0"/>
              <a:t> </a:t>
            </a:r>
            <a:r>
              <a:rPr lang="en-US" sz="4400" dirty="0" smtClean="0">
                <a:solidFill>
                  <a:srgbClr val="C00000"/>
                </a:solidFill>
              </a:rPr>
              <a:t>(a </a:t>
            </a:r>
            <a:r>
              <a:rPr lang="en-US" sz="4400" dirty="0" err="1" smtClean="0">
                <a:solidFill>
                  <a:srgbClr val="C00000"/>
                </a:solidFill>
              </a:rPr>
              <a:t>ella</a:t>
            </a:r>
            <a:r>
              <a:rPr lang="en-US" sz="4400" dirty="0" smtClean="0">
                <a:solidFill>
                  <a:srgbClr val="C00000"/>
                </a:solidFill>
              </a:rPr>
              <a:t>).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Nosotros</a:t>
            </a:r>
            <a:r>
              <a:rPr lang="en-US" dirty="0" smtClean="0"/>
              <a:t> </a:t>
            </a:r>
            <a:r>
              <a:rPr lang="en-US" dirty="0" err="1" smtClean="0"/>
              <a:t>damos</a:t>
            </a:r>
            <a:r>
              <a:rPr lang="en-US" dirty="0" smtClean="0"/>
              <a:t> el </a:t>
            </a:r>
            <a:r>
              <a:rPr lang="en-US" dirty="0" err="1" smtClean="0"/>
              <a:t>dinero</a:t>
            </a:r>
            <a:r>
              <a:rPr lang="en-US" dirty="0" smtClean="0"/>
              <a:t> a </a:t>
            </a:r>
            <a:r>
              <a:rPr lang="en-US" dirty="0" err="1" smtClean="0"/>
              <a:t>ella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Tú</a:t>
            </a:r>
            <a:r>
              <a:rPr lang="en-US" sz="4400" dirty="0" smtClean="0"/>
              <a:t> </a:t>
            </a:r>
            <a:r>
              <a:rPr lang="en-US" sz="4400" dirty="0" smtClean="0">
                <a:solidFill>
                  <a:srgbClr val="C00000"/>
                </a:solidFill>
              </a:rPr>
              <a:t>me </a:t>
            </a:r>
            <a:r>
              <a:rPr lang="en-US" sz="4400" dirty="0" smtClean="0"/>
              <a:t>das el </a:t>
            </a:r>
            <a:r>
              <a:rPr lang="en-US" sz="4400" dirty="0" err="1" smtClean="0"/>
              <a:t>libro</a:t>
            </a:r>
            <a:r>
              <a:rPr lang="en-US" sz="4400" dirty="0" smtClean="0"/>
              <a:t> </a:t>
            </a:r>
            <a:r>
              <a:rPr lang="en-US" sz="4400" dirty="0" smtClean="0">
                <a:solidFill>
                  <a:srgbClr val="C00000"/>
                </a:solidFill>
              </a:rPr>
              <a:t>(a </a:t>
            </a:r>
            <a:r>
              <a:rPr lang="en-US" sz="4400" dirty="0" err="1" smtClean="0">
                <a:solidFill>
                  <a:srgbClr val="C00000"/>
                </a:solidFill>
              </a:rPr>
              <a:t>mí</a:t>
            </a:r>
            <a:r>
              <a:rPr lang="en-US" sz="4400" smtClean="0">
                <a:solidFill>
                  <a:srgbClr val="C00000"/>
                </a:solidFill>
              </a:rPr>
              <a:t>).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Tú</a:t>
            </a:r>
            <a:r>
              <a:rPr lang="en-US" dirty="0" smtClean="0"/>
              <a:t> das el </a:t>
            </a:r>
            <a:r>
              <a:rPr lang="en-US" dirty="0" err="1" smtClean="0"/>
              <a:t>libro</a:t>
            </a:r>
            <a:r>
              <a:rPr lang="en-US" dirty="0" smtClean="0"/>
              <a:t> a </a:t>
            </a:r>
            <a:r>
              <a:rPr lang="en-US" dirty="0" err="1" smtClean="0"/>
              <a:t>mí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Yo</a:t>
            </a:r>
            <a:r>
              <a:rPr lang="en-US" sz="4400" dirty="0" smtClean="0"/>
              <a:t> </a:t>
            </a:r>
            <a:r>
              <a:rPr lang="en-US" sz="4400" dirty="0" err="1" smtClean="0">
                <a:solidFill>
                  <a:srgbClr val="C00000"/>
                </a:solidFill>
              </a:rPr>
              <a:t>te</a:t>
            </a:r>
            <a:r>
              <a:rPr lang="en-US" sz="4400" dirty="0" smtClean="0"/>
              <a:t> </a:t>
            </a:r>
            <a:r>
              <a:rPr lang="en-US" sz="4400" dirty="0" err="1" smtClean="0"/>
              <a:t>digo</a:t>
            </a:r>
            <a:r>
              <a:rPr lang="en-US" sz="4400" dirty="0" smtClean="0"/>
              <a:t> la </a:t>
            </a:r>
            <a:r>
              <a:rPr lang="en-US" sz="4400" dirty="0" err="1" smtClean="0"/>
              <a:t>verdad</a:t>
            </a:r>
            <a:r>
              <a:rPr lang="en-US" sz="4400" dirty="0" smtClean="0"/>
              <a:t> </a:t>
            </a:r>
            <a:r>
              <a:rPr lang="en-US" sz="4400" dirty="0" smtClean="0">
                <a:solidFill>
                  <a:srgbClr val="C00000"/>
                </a:solidFill>
              </a:rPr>
              <a:t>(a </a:t>
            </a:r>
            <a:r>
              <a:rPr lang="en-US" sz="4400" dirty="0" err="1" smtClean="0">
                <a:solidFill>
                  <a:srgbClr val="C00000"/>
                </a:solidFill>
              </a:rPr>
              <a:t>tí</a:t>
            </a:r>
            <a:r>
              <a:rPr lang="en-US" sz="4400" dirty="0" smtClean="0">
                <a:solidFill>
                  <a:srgbClr val="C00000"/>
                </a:solidFill>
              </a:rPr>
              <a:t>).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digo</a:t>
            </a:r>
            <a:r>
              <a:rPr lang="en-US" dirty="0" smtClean="0"/>
              <a:t> la </a:t>
            </a:r>
            <a:r>
              <a:rPr lang="en-US" dirty="0" err="1" smtClean="0"/>
              <a:t>verdad</a:t>
            </a:r>
            <a:r>
              <a:rPr lang="en-US" dirty="0" smtClean="0"/>
              <a:t> a </a:t>
            </a:r>
            <a:r>
              <a:rPr lang="en-US" dirty="0" err="1" smtClean="0"/>
              <a:t>tí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Los </a:t>
            </a:r>
            <a:r>
              <a:rPr lang="en-US" sz="4400" dirty="0" err="1" smtClean="0"/>
              <a:t>dentistas</a:t>
            </a:r>
            <a:r>
              <a:rPr lang="en-US" sz="4400" dirty="0" smtClean="0"/>
              <a:t> </a:t>
            </a:r>
            <a:r>
              <a:rPr lang="en-US" sz="4400" dirty="0" smtClean="0">
                <a:solidFill>
                  <a:srgbClr val="C00000"/>
                </a:solidFill>
              </a:rPr>
              <a:t>me</a:t>
            </a:r>
            <a:r>
              <a:rPr lang="en-US" sz="4400" dirty="0" smtClean="0"/>
              <a:t> </a:t>
            </a:r>
            <a:r>
              <a:rPr lang="en-US" sz="4400" dirty="0" err="1" smtClean="0"/>
              <a:t>dicen</a:t>
            </a:r>
            <a:r>
              <a:rPr lang="en-US" sz="4400" dirty="0" smtClean="0"/>
              <a:t> </a:t>
            </a:r>
            <a:r>
              <a:rPr lang="en-US" sz="4400" dirty="0" smtClean="0">
                <a:solidFill>
                  <a:srgbClr val="C00000"/>
                </a:solidFill>
              </a:rPr>
              <a:t>(a </a:t>
            </a:r>
            <a:r>
              <a:rPr lang="en-US" sz="4400" dirty="0" err="1" smtClean="0">
                <a:solidFill>
                  <a:srgbClr val="C00000"/>
                </a:solidFill>
              </a:rPr>
              <a:t>mí</a:t>
            </a:r>
            <a:r>
              <a:rPr lang="en-US" sz="4400" dirty="0" smtClean="0">
                <a:solidFill>
                  <a:srgbClr val="C00000"/>
                </a:solidFill>
              </a:rPr>
              <a:t>).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Los </a:t>
            </a:r>
            <a:r>
              <a:rPr lang="en-US" dirty="0" err="1" smtClean="0"/>
              <a:t>dentistas</a:t>
            </a:r>
            <a:r>
              <a:rPr lang="en-US" dirty="0" smtClean="0"/>
              <a:t> </a:t>
            </a:r>
            <a:r>
              <a:rPr lang="en-US" dirty="0" err="1" smtClean="0"/>
              <a:t>dicen</a:t>
            </a:r>
            <a:r>
              <a:rPr lang="en-US" dirty="0" smtClean="0"/>
              <a:t> a </a:t>
            </a:r>
            <a:r>
              <a:rPr lang="en-US" dirty="0" err="1" smtClean="0"/>
              <a:t>mí</a:t>
            </a:r>
            <a:r>
              <a:rPr lang="en-US" dirty="0" smtClean="0"/>
              <a:t>, “</a:t>
            </a:r>
            <a:r>
              <a:rPr lang="en-US" dirty="0" err="1" smtClean="0"/>
              <a:t>lávate</a:t>
            </a:r>
            <a:r>
              <a:rPr lang="en-US" dirty="0" smtClean="0"/>
              <a:t> los </a:t>
            </a:r>
            <a:r>
              <a:rPr lang="en-US" dirty="0" err="1" smtClean="0"/>
              <a:t>dientes</a:t>
            </a:r>
            <a:r>
              <a:rPr lang="en-US" dirty="0" smtClean="0"/>
              <a:t>.”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602</TotalTime>
  <Words>601</Words>
  <Application>Microsoft Office PowerPoint</Application>
  <PresentationFormat>On-screen Show (4:3)</PresentationFormat>
  <Paragraphs>88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Median</vt:lpstr>
      <vt:lpstr>Indirect object pronouns:</vt:lpstr>
      <vt:lpstr>Indirect Object Pronouns:</vt:lpstr>
      <vt:lpstr>Rules for placement:</vt:lpstr>
      <vt:lpstr>Let’s try it… Remeber:</vt:lpstr>
      <vt:lpstr>Yo doy las flores a tí.</vt:lpstr>
      <vt:lpstr>Nosotros damos el dinero a ella.</vt:lpstr>
      <vt:lpstr>Tú das el libro a mí.</vt:lpstr>
      <vt:lpstr>Yo digo la verdad a tí.</vt:lpstr>
      <vt:lpstr>Los dentistas dicen a mí, “lávate los dientes.”</vt:lpstr>
      <vt:lpstr>Tú dices al mecánico los problemas del carro.</vt:lpstr>
      <vt:lpstr>Mis padres dicen las reglas a nosotros.</vt:lpstr>
      <vt:lpstr>Yo digo gracias a los vecinos</vt:lpstr>
      <vt:lpstr>Rules for placement:</vt:lpstr>
      <vt:lpstr>2 Verb 2 Options</vt:lpstr>
      <vt:lpstr>Yo voy a dar las flores a tí.</vt:lpstr>
      <vt:lpstr>Nosotros  vamos a dar el dinero a ella.</vt:lpstr>
      <vt:lpstr>Tú vas a dar el libro a mí.</vt:lpstr>
      <vt:lpstr>Yo estoy hablando español con ella.</vt:lpstr>
      <vt:lpstr>El trabajador social está dando consejos a mí.</vt:lpstr>
      <vt:lpstr>Tú estás comprando las flores a Becky.</vt:lpstr>
      <vt:lpstr>El fin</vt:lpstr>
    </vt:vector>
  </TitlesOfParts>
  <Company>MITCHELL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Indirect object pronouns:</dc:title>
  <dc:creator>Administrator</dc:creator>
  <cp:lastModifiedBy>Administrator</cp:lastModifiedBy>
  <cp:revision>18</cp:revision>
  <dcterms:created xsi:type="dcterms:W3CDTF">2011-10-07T14:57:32Z</dcterms:created>
  <dcterms:modified xsi:type="dcterms:W3CDTF">2012-10-02T19:52:33Z</dcterms:modified>
</cp:coreProperties>
</file>